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303" r:id="rId3"/>
    <p:sldId id="258" r:id="rId4"/>
    <p:sldId id="260" r:id="rId5"/>
    <p:sldId id="261" r:id="rId6"/>
    <p:sldId id="264" r:id="rId7"/>
    <p:sldId id="265" r:id="rId8"/>
    <p:sldId id="289" r:id="rId9"/>
    <p:sldId id="268" r:id="rId10"/>
    <p:sldId id="294" r:id="rId11"/>
    <p:sldId id="293" r:id="rId12"/>
    <p:sldId id="292" r:id="rId13"/>
    <p:sldId id="269" r:id="rId14"/>
    <p:sldId id="270" r:id="rId15"/>
    <p:sldId id="271" r:id="rId16"/>
    <p:sldId id="272" r:id="rId17"/>
    <p:sldId id="273" r:id="rId18"/>
    <p:sldId id="290" r:id="rId19"/>
    <p:sldId id="280" r:id="rId20"/>
    <p:sldId id="281" r:id="rId21"/>
    <p:sldId id="282" r:id="rId22"/>
    <p:sldId id="283" r:id="rId23"/>
    <p:sldId id="291" r:id="rId24"/>
    <p:sldId id="285" r:id="rId25"/>
    <p:sldId id="286" r:id="rId26"/>
    <p:sldId id="287" r:id="rId27"/>
    <p:sldId id="288" r:id="rId28"/>
    <p:sldId id="262" r:id="rId29"/>
    <p:sldId id="301" r:id="rId30"/>
    <p:sldId id="274" r:id="rId31"/>
    <p:sldId id="302" r:id="rId32"/>
    <p:sldId id="299" r:id="rId33"/>
    <p:sldId id="295" r:id="rId34"/>
    <p:sldId id="279" r:id="rId35"/>
    <p:sldId id="276" r:id="rId36"/>
    <p:sldId id="277" r:id="rId37"/>
    <p:sldId id="266" r:id="rId38"/>
    <p:sldId id="275" r:id="rId39"/>
    <p:sldId id="267" r:id="rId40"/>
    <p:sldId id="296" r:id="rId41"/>
    <p:sldId id="278" r:id="rId42"/>
    <p:sldId id="284" r:id="rId43"/>
    <p:sldId id="263" r:id="rId44"/>
    <p:sldId id="300" r:id="rId45"/>
    <p:sldId id="298" r:id="rId46"/>
    <p:sldId id="297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2" autoAdjust="0"/>
    <p:restoredTop sz="52418" autoAdjust="0"/>
  </p:normalViewPr>
  <p:slideViewPr>
    <p:cSldViewPr>
      <p:cViewPr varScale="1">
        <p:scale>
          <a:sx n="58" d="100"/>
          <a:sy n="58" d="100"/>
        </p:scale>
        <p:origin x="-189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D4179-271F-4A1B-A3D8-0F305E57D15D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1AA59-B62B-4F79-B044-AB455E97C1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3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7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variant, but we stick with the flooding from maxima today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Watershed</a:t>
            </a:r>
            <a:r>
              <a:rPr lang="en-US" baseline="0" dirty="0" smtClean="0"/>
              <a:t> works if maxima match with object we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Watershed</a:t>
            </a:r>
            <a:r>
              <a:rPr lang="en-US" baseline="0" dirty="0" smtClean="0"/>
              <a:t> works if maxima match with object we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Watershed</a:t>
            </a:r>
            <a:r>
              <a:rPr lang="en-US" baseline="0" dirty="0" smtClean="0"/>
              <a:t> works if maxima match with object we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The Macro recorder</a:t>
            </a:r>
          </a:p>
          <a:p>
            <a:endParaRPr lang="en-GB" baseline="0" dirty="0" smtClean="0"/>
          </a:p>
          <a:p>
            <a:r>
              <a:rPr lang="en-GB" baseline="0" dirty="0" smtClean="0"/>
              <a:t>Set your language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Demo!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18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Analysis of the blobs image:</a:t>
            </a:r>
          </a:p>
          <a:p>
            <a:r>
              <a:rPr lang="en-GB" baseline="0" dirty="0" smtClean="0"/>
              <a:t>Some command lines appears in the recorder every time we do an action in the user interface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From the text:</a:t>
            </a:r>
          </a:p>
          <a:p>
            <a:r>
              <a:rPr lang="en-GB" baseline="0" dirty="0" smtClean="0"/>
              <a:t>Many run(…) (but not only)</a:t>
            </a:r>
          </a:p>
          <a:p>
            <a:r>
              <a:rPr lang="en-GB" baseline="0" dirty="0" smtClean="0"/>
              <a:t>And all that sounds quite related to what we did</a:t>
            </a:r>
          </a:p>
          <a:p>
            <a:r>
              <a:rPr lang="en-GB" baseline="0" dirty="0" smtClean="0"/>
              <a:t>We’ll go in the details but before that let go to the usefulness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18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To run your macro:</a:t>
            </a:r>
          </a:p>
          <a:p>
            <a:r>
              <a:rPr lang="en-GB" baseline="0" dirty="0" smtClean="0"/>
              <a:t>Click “create” to open your recording in the script editor</a:t>
            </a:r>
          </a:p>
          <a:p>
            <a:r>
              <a:rPr lang="en-GB" baseline="0" dirty="0" smtClean="0"/>
              <a:t>Open a new image and run the macro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works right away!</a:t>
            </a:r>
          </a:p>
          <a:p>
            <a:r>
              <a:rPr lang="en-GB" baseline="0" dirty="0" smtClean="0"/>
              <a:t>Each command processes the image in focus</a:t>
            </a:r>
          </a:p>
          <a:p>
            <a:r>
              <a:rPr lang="en-GB" baseline="0" dirty="0" smtClean="0"/>
              <a:t>In practice the image in focus is often the one that was created or modified by the previous command</a:t>
            </a:r>
          </a:p>
          <a:p>
            <a:r>
              <a:rPr lang="en-GB" baseline="0" dirty="0" smtClean="0"/>
              <a:t>Or the last one clicked before you run the macro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18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  <a:p>
            <a:r>
              <a:rPr lang="en-GB" baseline="0" dirty="0" smtClean="0"/>
              <a:t>Step by step analysis of the blobs image:</a:t>
            </a:r>
          </a:p>
          <a:p>
            <a:r>
              <a:rPr lang="en-GB" baseline="0" dirty="0" smtClean="0"/>
              <a:t>Some command lines appears in the recorder every time we do an action in the user interface</a:t>
            </a:r>
          </a:p>
          <a:p>
            <a:endParaRPr lang="en-GB" baseline="0" dirty="0" smtClean="0"/>
          </a:p>
          <a:p>
            <a:r>
              <a:rPr lang="en-GB" baseline="0" dirty="0" smtClean="0"/>
              <a:t>Duplicate</a:t>
            </a:r>
          </a:p>
          <a:p>
            <a:r>
              <a:rPr lang="en-GB" baseline="0" dirty="0" smtClean="0"/>
              <a:t>Gaussian blur</a:t>
            </a:r>
          </a:p>
          <a:p>
            <a:r>
              <a:rPr lang="en-GB" baseline="0" dirty="0" smtClean="0"/>
              <a:t>Threshold</a:t>
            </a:r>
          </a:p>
          <a:p>
            <a:r>
              <a:rPr lang="en-GB" baseline="0" dirty="0" smtClean="0"/>
              <a:t>Uncheck “dark background”</a:t>
            </a:r>
          </a:p>
          <a:p>
            <a:r>
              <a:rPr lang="en-GB" baseline="0" dirty="0" smtClean="0"/>
              <a:t>Apply threshold</a:t>
            </a:r>
          </a:p>
          <a:p>
            <a:r>
              <a:rPr lang="en-GB" baseline="0" dirty="0" err="1" smtClean="0"/>
              <a:t>ParticleAnalyzer</a:t>
            </a:r>
            <a:r>
              <a:rPr lang="en-GB" baseline="0" dirty="0" smtClean="0"/>
              <a:t> ( show count mask, summarize, exclude on edge)</a:t>
            </a:r>
          </a:p>
          <a:p>
            <a:r>
              <a:rPr lang="en-GB" baseline="0" dirty="0" smtClean="0"/>
              <a:t>Set LUT to “</a:t>
            </a:r>
            <a:r>
              <a:rPr lang="en-GB" baseline="0" dirty="0" err="1" smtClean="0"/>
              <a:t>glasbey</a:t>
            </a:r>
            <a:r>
              <a:rPr lang="en-GB" baseline="0" dirty="0" smtClean="0"/>
              <a:t>”</a:t>
            </a:r>
          </a:p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Most of the time: </a:t>
            </a:r>
            <a:r>
              <a:rPr lang="en-US" sz="1200" b="1" dirty="0" smtClean="0">
                <a:solidFill>
                  <a:srgbClr val="17375E"/>
                </a:solidFill>
                <a:sym typeface="Wingdings" panose="05000000000000000000" pitchFamily="2" charset="2"/>
              </a:rPr>
              <a:t>run( “Menu Entry”, “some parameters”)</a:t>
            </a:r>
            <a:r>
              <a:rPr lang="en-GB" baseline="0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Only when we manipulate the threshold things sounds more complicated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Each command process the current window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It modifies the current window (or creates a new one and sets it at the current window)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185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Demo: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baseline="0" dirty="0" smtClean="0"/>
              <a:t>- open : soma size (neuron_60x.tif : </a:t>
            </a:r>
            <a:r>
              <a:rPr lang="en-GB" b="0" baseline="0" dirty="0" err="1" smtClean="0"/>
              <a:t>open+thresh</a:t>
            </a:r>
            <a:r>
              <a:rPr lang="en-GB" b="0" baseline="0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baseline="0" dirty="0" smtClean="0"/>
              <a:t>- </a:t>
            </a:r>
            <a:r>
              <a:rPr lang="en-GB" b="0" baseline="0" dirty="0" err="1" smtClean="0"/>
              <a:t>skeletonisation</a:t>
            </a:r>
            <a:r>
              <a:rPr lang="en-GB" b="0" baseline="0" dirty="0" smtClean="0"/>
              <a:t>: cell chain ( + close )</a:t>
            </a:r>
          </a:p>
          <a:p>
            <a:pPr marL="171450" indent="-171450">
              <a:buFontTx/>
              <a:buChar char="-"/>
            </a:pPr>
            <a:r>
              <a:rPr lang="en-GB" b="0" baseline="0" dirty="0" smtClean="0"/>
              <a:t>Watershed :  show on blobs then on </a:t>
            </a:r>
            <a:r>
              <a:rPr lang="en-GB" b="0" baseline="0" dirty="0" err="1" smtClean="0"/>
              <a:t>droso</a:t>
            </a:r>
            <a:r>
              <a:rPr lang="en-GB" b="0" baseline="0" dirty="0" smtClean="0"/>
              <a:t> (Drosophila_2D_Race.tif ), proper count (show a difficult case)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b="0" baseline="0" dirty="0" smtClean="0"/>
              <a:t>- Distance : transcript distance to nuclei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baseline="0" dirty="0" smtClean="0"/>
              <a:t>- </a:t>
            </a:r>
            <a:r>
              <a:rPr lang="en-GB" b="0" baseline="0" dirty="0" err="1" smtClean="0"/>
              <a:t>Nuclei+transcript</a:t>
            </a:r>
            <a:r>
              <a:rPr lang="en-GB" b="0" baseline="0" dirty="0" smtClean="0"/>
              <a:t> toy 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b="0" baseline="0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Demo: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mask combination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Mask opening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Mask closing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Separating small and large object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Distance map</a:t>
            </a:r>
          </a:p>
          <a:p>
            <a:pPr marL="0" indent="0">
              <a:buFontTx/>
              <a:buNone/>
            </a:pPr>
            <a:r>
              <a:rPr lang="en-GB" b="0" baseline="0" dirty="0" err="1" smtClean="0"/>
              <a:t>Skeletonization</a:t>
            </a: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0" baseline="0" dirty="0" smtClean="0"/>
              <a:t>Interactive watershed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Macro recording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0" baseline="0" dirty="0" smtClean="0"/>
              <a:t>Width and length of cells chain : thresh, closing, skeletonize, </a:t>
            </a:r>
            <a:r>
              <a:rPr lang="en-GB" b="0" baseline="0" dirty="0" err="1" smtClean="0"/>
              <a:t>analyze</a:t>
            </a:r>
            <a:r>
              <a:rPr lang="en-GB" b="0" baseline="0" dirty="0" smtClean="0"/>
              <a:t> skeleton, distance map, multiply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u="sng" baseline="0" dirty="0" smtClean="0"/>
              <a:t>Mette 2D </a:t>
            </a:r>
            <a:r>
              <a:rPr lang="en-GB" b="0" u="sng" baseline="0" dirty="0" err="1" smtClean="0"/>
              <a:t>seg</a:t>
            </a:r>
            <a:r>
              <a:rPr lang="en-GB" b="0" baseline="0" dirty="0" smtClean="0"/>
              <a:t>: interactive watershed, blur, interactive watershed,  close, interactive watershed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Nucleus + transcript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u="sng" baseline="0" dirty="0" smtClean="0"/>
              <a:t>Particle distribution in nucleus:</a:t>
            </a:r>
            <a:r>
              <a:rPr lang="en-GB" b="0" baseline="0" dirty="0" smtClean="0"/>
              <a:t> closing, distance, particle </a:t>
            </a:r>
            <a:r>
              <a:rPr lang="en-GB" b="0" baseline="0" dirty="0" err="1" smtClean="0"/>
              <a:t>analyzer</a:t>
            </a:r>
            <a:endParaRPr lang="en-GB" b="0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u="sng" baseline="0" dirty="0" smtClean="0"/>
              <a:t>Proportion of the spot within 10 um of the nucleus border</a:t>
            </a:r>
            <a:r>
              <a:rPr lang="en-GB" b="0" baseline="0" dirty="0" smtClean="0"/>
              <a:t>: thresh, erode, subtract, max finder, and, particle </a:t>
            </a:r>
            <a:r>
              <a:rPr lang="en-GB" b="0" baseline="0" dirty="0" err="1" smtClean="0"/>
              <a:t>analyzer</a:t>
            </a:r>
            <a:endParaRPr lang="en-GB" b="0" baseline="0" dirty="0" smtClean="0"/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Image to determine:</a:t>
            </a:r>
            <a:r>
              <a:rPr lang="en-GB" b="0" baseline="0" dirty="0" smtClean="0"/>
              <a:t> Signal intensity as a function of the distance to cell membrane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Neuron:</a:t>
            </a:r>
            <a:r>
              <a:rPr lang="en-GB" b="0" baseline="0" dirty="0" smtClean="0"/>
              <a:t> size of the soma, number of process starting in the soma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Vesicle fusion: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number and size in time: subtract </a:t>
            </a:r>
            <a:r>
              <a:rPr lang="en-GB" b="0" baseline="0" dirty="0" err="1" smtClean="0"/>
              <a:t>bg</a:t>
            </a:r>
            <a:r>
              <a:rPr lang="en-GB" b="0" baseline="0" dirty="0" smtClean="0"/>
              <a:t>, thresh, particle </a:t>
            </a:r>
            <a:r>
              <a:rPr lang="en-GB" b="0" baseline="0" dirty="0" err="1" smtClean="0"/>
              <a:t>analyzer</a:t>
            </a:r>
            <a:r>
              <a:rPr lang="en-GB" b="0" baseline="0" dirty="0" smtClean="0"/>
              <a:t> in time, 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position in time: distance map, maxima detector, multiply, particle </a:t>
            </a:r>
            <a:r>
              <a:rPr lang="en-GB" b="0" baseline="0" dirty="0" err="1" smtClean="0"/>
              <a:t>analyzer</a:t>
            </a:r>
            <a:r>
              <a:rPr lang="en-GB" b="0" baseline="0" dirty="0" smtClean="0"/>
              <a:t> + 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baseline="0" dirty="0" smtClean="0"/>
              <a:t>Easy fly wing:</a:t>
            </a:r>
            <a:r>
              <a:rPr lang="en-GB" b="0" baseline="0" dirty="0" smtClean="0"/>
              <a:t> interactive watershed, particle </a:t>
            </a:r>
            <a:r>
              <a:rPr lang="en-GB" b="0" baseline="0" dirty="0" err="1" smtClean="0"/>
              <a:t>analyzer</a:t>
            </a: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b="1" baseline="0" dirty="0" smtClean="0"/>
              <a:t>Hard fly wing:</a:t>
            </a:r>
            <a:r>
              <a:rPr lang="en-GB" b="0" baseline="0" dirty="0" smtClean="0"/>
              <a:t> closing, thresh, erode, interactive watershed, multiply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Remark an exercise can be to calculate the mean and standard deviation in a mask with image operation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The only measure than can be used is the mean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Mean of the image pixel intensities, </a:t>
            </a:r>
            <a:r>
              <a:rPr lang="en-GB" b="0" baseline="0" dirty="0" err="1" smtClean="0"/>
              <a:t>std</a:t>
            </a:r>
            <a:r>
              <a:rPr lang="en-GB" b="0" baseline="0" dirty="0" smtClean="0"/>
              <a:t> dev of the image (</a:t>
            </a:r>
            <a:r>
              <a:rPr lang="en-GB" b="0" baseline="0" dirty="0" err="1" smtClean="0"/>
              <a:t>stdDev</a:t>
            </a:r>
            <a:r>
              <a:rPr lang="en-GB" b="0" baseline="0" dirty="0" smtClean="0"/>
              <a:t> = </a:t>
            </a:r>
            <a:r>
              <a:rPr lang="en-GB" b="0" baseline="0" dirty="0" err="1" smtClean="0"/>
              <a:t>sqrt</a:t>
            </a:r>
            <a:r>
              <a:rPr lang="en-GB" b="0" baseline="0" dirty="0" smtClean="0"/>
              <a:t>( &lt;I^2&gt;-&lt;I&gt;^2 )   where &lt;.&gt; is the mean)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Mean in a Mask.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Measure mask area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Measure average intensity in the mask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Measure </a:t>
            </a:r>
            <a:r>
              <a:rPr lang="en-GB" b="0" baseline="0" dirty="0" err="1" smtClean="0"/>
              <a:t>stdDev</a:t>
            </a:r>
            <a:r>
              <a:rPr lang="en-GB" b="0" baseline="0" dirty="0" smtClean="0"/>
              <a:t> in the mask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b="0" baseline="0" dirty="0" smtClean="0"/>
              <a:t>How to modify the calculus if there is a camera offset in the image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Can write logical operations if necessary on the screen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510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73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016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3020038"/>
            <a:ext cx="1512167" cy="62498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 smtClean="0"/>
              <a:t>Click to edit Master text styles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12524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3697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9739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199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19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19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1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32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24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421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620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728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32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17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015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creativecommons.org/licenses/by-nc/4.0/legalcode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581A2-4EA8-423A-9C1F-C81EEA4514B6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1A57F-0677-4EC5-86EA-96FF79C2A45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0"/>
          </p:cNvPr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32380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57.png"/><Relationship Id="rId9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openxmlformats.org/officeDocument/2006/relationships/image" Target="../media/image83.png"/><Relationship Id="rId1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3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Introduction to image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Segmentation 2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400271" y="2852936"/>
            <a:ext cx="5000228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Robert </a:t>
            </a:r>
            <a:r>
              <a:rPr lang="en-US" dirty="0" err="1" smtClean="0"/>
              <a:t>Haase</a:t>
            </a:r>
            <a:r>
              <a:rPr lang="en-US" dirty="0" smtClean="0"/>
              <a:t>, Benoit </a:t>
            </a:r>
            <a:r>
              <a:rPr lang="en-US" dirty="0" err="1" smtClean="0"/>
              <a:t>Lombardot</a:t>
            </a:r>
            <a:endParaRPr lang="en-US" dirty="0" smtClean="0"/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MPI-CBG, Scientific Computing Facility</a:t>
            </a:r>
          </a:p>
          <a:p>
            <a:r>
              <a:rPr lang="en-US" dirty="0"/>
              <a:t>October 23</a:t>
            </a:r>
            <a:r>
              <a:rPr lang="en-US" baseline="30000" dirty="0"/>
              <a:t>rd </a:t>
            </a:r>
            <a:r>
              <a:rPr lang="en-US" dirty="0"/>
              <a:t>- 25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smtClean="0"/>
              <a:t>2017</a:t>
            </a:r>
          </a:p>
          <a:p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4"/>
          </p:nvPr>
        </p:nvSpPr>
        <p:spPr>
          <a:xfrm>
            <a:off x="1524000" y="4267200"/>
            <a:ext cx="6335713" cy="1520416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Section goals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Combine Images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Filter structure by size and measure 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Segment tightly connected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Record your pipeline in Macros</a:t>
            </a:r>
          </a:p>
        </p:txBody>
      </p:sp>
    </p:spTree>
    <p:extLst>
      <p:ext uri="{BB962C8B-B14F-4D97-AF65-F5344CB8AC3E}">
        <p14:creationId xmlns:p14="http://schemas.microsoft.com/office/powerpoint/2010/main" val="23165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 smtClean="0"/>
              <a:t>Distance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03569" y="1143000"/>
            <a:ext cx="7711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Application: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measure distance between object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Number of objects within range d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54346"/>
            <a:ext cx="3159818" cy="3741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354345"/>
            <a:ext cx="3158827" cy="3741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ight Arrow 50"/>
          <p:cNvSpPr/>
          <p:nvPr/>
        </p:nvSpPr>
        <p:spPr>
          <a:xfrm>
            <a:off x="4114800" y="3886200"/>
            <a:ext cx="838200" cy="607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xtBox 51"/>
          <p:cNvSpPr txBox="1"/>
          <p:nvPr/>
        </p:nvSpPr>
        <p:spPr>
          <a:xfrm>
            <a:off x="5181599" y="2354345"/>
            <a:ext cx="3158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bg1"/>
                </a:solidFill>
              </a:rPr>
              <a:t>Spots distance  visualization</a:t>
            </a:r>
            <a:endParaRPr lang="en-GB" sz="2000" b="1" dirty="0">
              <a:solidFill>
                <a:schemeClr val="bg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8542122" y="2466743"/>
            <a:ext cx="906678" cy="3660580"/>
            <a:chOff x="4322832" y="2415844"/>
            <a:chExt cx="487048" cy="927246"/>
          </a:xfrm>
        </p:grpSpPr>
        <p:pic>
          <p:nvPicPr>
            <p:cNvPr id="47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925345" y="2827190"/>
              <a:ext cx="902082" cy="1071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4441483" y="3265128"/>
              <a:ext cx="274363" cy="7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smtClean="0">
                  <a:solidFill>
                    <a:schemeClr val="tx2">
                      <a:lumMod val="75000"/>
                    </a:schemeClr>
                  </a:solidFill>
                </a:rPr>
                <a:t>0</a:t>
              </a:r>
              <a:endParaRPr lang="en-GB" sz="14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435118" y="2415844"/>
              <a:ext cx="374762" cy="779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 smtClean="0">
                  <a:solidFill>
                    <a:schemeClr val="tx2">
                      <a:lumMod val="75000"/>
                    </a:schemeClr>
                  </a:solidFill>
                </a:rPr>
                <a:t>80</a:t>
              </a:r>
              <a:endParaRPr lang="en-GB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305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Skeletonization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-907"/>
          <a:stretch/>
        </p:blipFill>
        <p:spPr bwMode="auto">
          <a:xfrm>
            <a:off x="304800" y="1143000"/>
            <a:ext cx="1757062" cy="229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14600"/>
            <a:ext cx="1640130" cy="2220176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047" y="2520316"/>
            <a:ext cx="1620128" cy="2233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184" y="2517457"/>
            <a:ext cx="1633463" cy="2226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88507" y="1676400"/>
            <a:ext cx="304800" cy="381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3971047" y="4800600"/>
            <a:ext cx="162012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Distance map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4800600"/>
            <a:ext cx="1620128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M</a:t>
            </a:r>
            <a:r>
              <a:rPr lang="en-GB" dirty="0" smtClean="0"/>
              <a:t>ask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6324600" y="48006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Crest line or</a:t>
            </a:r>
          </a:p>
          <a:p>
            <a:pPr algn="ctr"/>
            <a:r>
              <a:rPr lang="en-GB" dirty="0" smtClean="0"/>
              <a:t>minimum slope line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6415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Line detection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r="2803" b="-705"/>
          <a:stretch/>
        </p:blipFill>
        <p:spPr bwMode="auto">
          <a:xfrm rot="16200000">
            <a:off x="1445495" y="3823697"/>
            <a:ext cx="1757062" cy="229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25613" y="1338258"/>
            <a:ext cx="1757062" cy="227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-907"/>
          <a:stretch/>
        </p:blipFill>
        <p:spPr bwMode="auto">
          <a:xfrm rot="16200000">
            <a:off x="1443192" y="1327920"/>
            <a:ext cx="1757062" cy="229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b="1822"/>
          <a:stretch/>
        </p:blipFill>
        <p:spPr bwMode="auto">
          <a:xfrm rot="16200000">
            <a:off x="5525614" y="3900647"/>
            <a:ext cx="1757062" cy="227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ight Arrow 22"/>
          <p:cNvSpPr/>
          <p:nvPr/>
        </p:nvSpPr>
        <p:spPr>
          <a:xfrm rot="5400000">
            <a:off x="6118394" y="3488656"/>
            <a:ext cx="5715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 rot="10800000">
            <a:off x="3809998" y="4757598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781800" y="35814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Skeletonize</a:t>
            </a:r>
            <a:endParaRPr lang="en-GB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49289" y="4165468"/>
            <a:ext cx="1709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/>
              <a:t>Analyze</a:t>
            </a:r>
            <a:r>
              <a:rPr lang="en-GB" sz="1400" b="1" dirty="0" smtClean="0"/>
              <a:t> skeleton</a:t>
            </a:r>
          </a:p>
          <a:p>
            <a:pPr algn="ctr"/>
            <a:r>
              <a:rPr lang="en-GB" sz="1400" b="1" dirty="0" smtClean="0"/>
              <a:t>&amp; overlay</a:t>
            </a:r>
            <a:endParaRPr lang="en-GB" sz="1400" b="1" dirty="0"/>
          </a:p>
        </p:txBody>
      </p:sp>
      <p:sp>
        <p:nvSpPr>
          <p:cNvPr id="29" name="Right Arrow 28"/>
          <p:cNvSpPr/>
          <p:nvPr/>
        </p:nvSpPr>
        <p:spPr>
          <a:xfrm>
            <a:off x="3809997" y="2211213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05200" y="1825823"/>
            <a:ext cx="1709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Create a mask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83470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1" grpId="0"/>
      <p:bldP spid="12" grpId="0"/>
      <p:bldP spid="29" grpId="0" animBg="1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sz="4000" b="1" dirty="0">
                <a:solidFill>
                  <a:schemeClr val="tx2">
                    <a:lumMod val="75000"/>
                  </a:schemeClr>
                </a:solidFill>
              </a:rPr>
              <a:t>M</a:t>
            </a:r>
            <a:r>
              <a:rPr lang="en-GB" sz="4000" b="1" dirty="0" smtClean="0">
                <a:solidFill>
                  <a:schemeClr val="tx2">
                    <a:lumMod val="75000"/>
                  </a:schemeClr>
                </a:solidFill>
              </a:rPr>
              <a:t>athematical morphology (MM)</a:t>
            </a:r>
            <a:endParaRPr lang="en-US" sz="4000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371600"/>
            <a:ext cx="601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Small and large objects can appear in a single channel</a:t>
            </a:r>
          </a:p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Mathematical morphology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is providing tools to </a:t>
            </a:r>
            <a:r>
              <a:rPr lang="en-GB" sz="2000" dirty="0" err="1" smtClean="0">
                <a:solidFill>
                  <a:schemeClr val="tx2">
                    <a:lumMod val="75000"/>
                  </a:schemeClr>
                </a:solidFill>
              </a:rPr>
              <a:t>analyze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 them separately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2667000" y="2590800"/>
            <a:ext cx="3634664" cy="3733799"/>
            <a:chOff x="2258028" y="2546230"/>
            <a:chExt cx="4043636" cy="4235569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5412" y="2546231"/>
              <a:ext cx="2041066" cy="209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546230"/>
              <a:ext cx="1882062" cy="209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028" y="4706730"/>
              <a:ext cx="1525932" cy="20750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8736" y="4724400"/>
              <a:ext cx="2432928" cy="20573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Rectangle 10"/>
          <p:cNvSpPr/>
          <p:nvPr/>
        </p:nvSpPr>
        <p:spPr>
          <a:xfrm>
            <a:off x="355159" y="6372305"/>
            <a:ext cx="44156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1) </a:t>
            </a:r>
            <a:r>
              <a:rPr lang="en-US" sz="1000" dirty="0">
                <a:solidFill>
                  <a:srgbClr val="1F497D">
                    <a:lumMod val="75000"/>
                  </a:srgbClr>
                </a:solidFill>
              </a:rPr>
              <a:t>Neuron, Xin Liang (Howard Lab MPI-CBG</a:t>
            </a:r>
            <a:r>
              <a:rPr lang="en-US" sz="1000" dirty="0" smtClean="0">
                <a:solidFill>
                  <a:srgbClr val="1F497D">
                    <a:lumMod val="75000"/>
                  </a:srgbClr>
                </a:solidFill>
              </a:rPr>
              <a:t>),</a:t>
            </a:r>
            <a:endParaRPr lang="en-US" sz="1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</a:rPr>
              <a:t>(2) </a:t>
            </a:r>
            <a:r>
              <a:rPr lang="en-US" sz="1000" dirty="0">
                <a:solidFill>
                  <a:schemeClr val="tx2">
                    <a:lumMod val="75000"/>
                  </a:schemeClr>
                </a:solidFill>
              </a:rPr>
              <a:t>Chain of cells, http://</a:t>
            </a:r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</a:rPr>
              <a:t>forum.imagej.net/t/counting-cell-chain-length/1794,</a:t>
            </a:r>
          </a:p>
        </p:txBody>
      </p:sp>
      <p:sp>
        <p:nvSpPr>
          <p:cNvPr id="4" name="Rectangle 3"/>
          <p:cNvSpPr/>
          <p:nvPr/>
        </p:nvSpPr>
        <p:spPr>
          <a:xfrm>
            <a:off x="4798621" y="638820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000" dirty="0">
                <a:solidFill>
                  <a:srgbClr val="1F497D">
                    <a:lumMod val="75000"/>
                  </a:srgbClr>
                </a:solidFill>
              </a:rPr>
              <a:t>(3) </a:t>
            </a:r>
            <a:r>
              <a:rPr lang="en-US" sz="1000" dirty="0" smtClean="0">
                <a:solidFill>
                  <a:srgbClr val="1F497D">
                    <a:lumMod val="75000"/>
                  </a:srgbClr>
                </a:solidFill>
              </a:rPr>
              <a:t>Nuclei and transcripts, Carine </a:t>
            </a:r>
            <a:r>
              <a:rPr lang="en-US" sz="1000" dirty="0" err="1" smtClean="0">
                <a:solidFill>
                  <a:srgbClr val="1F497D">
                    <a:lumMod val="75000"/>
                  </a:srgbClr>
                </a:solidFill>
              </a:rPr>
              <a:t>Stapel</a:t>
            </a:r>
            <a:r>
              <a:rPr lang="en-US" sz="1000" dirty="0" smtClean="0">
                <a:solidFill>
                  <a:srgbClr val="1F497D">
                    <a:lumMod val="75000"/>
                  </a:srgbClr>
                </a:solidFill>
              </a:rPr>
              <a:t> (</a:t>
            </a:r>
            <a:r>
              <a:rPr lang="en-US" sz="1000" dirty="0" err="1" smtClean="0">
                <a:solidFill>
                  <a:srgbClr val="1F497D">
                    <a:lumMod val="75000"/>
                  </a:srgbClr>
                </a:solidFill>
              </a:rPr>
              <a:t>vastenhouw</a:t>
            </a:r>
            <a:r>
              <a:rPr lang="en-US" sz="1000" dirty="0" smtClean="0">
                <a:solidFill>
                  <a:srgbClr val="1F497D">
                    <a:lumMod val="75000"/>
                  </a:srgbClr>
                </a:solidFill>
              </a:rPr>
              <a:t> lab, MPI-CBG)</a:t>
            </a:r>
          </a:p>
          <a:p>
            <a:pPr lvl="0"/>
            <a:r>
              <a:rPr lang="en-US" sz="1000" dirty="0" smtClean="0">
                <a:solidFill>
                  <a:srgbClr val="1F497D">
                    <a:lumMod val="75000"/>
                  </a:srgbClr>
                </a:solidFill>
              </a:rPr>
              <a:t>(</a:t>
            </a:r>
            <a:r>
              <a:rPr lang="en-US" sz="1000" dirty="0">
                <a:solidFill>
                  <a:srgbClr val="1F497D">
                    <a:lumMod val="75000"/>
                  </a:srgbClr>
                </a:solidFill>
              </a:rPr>
              <a:t>4) </a:t>
            </a:r>
            <a:r>
              <a:rPr lang="en-US" sz="1000" dirty="0" smtClean="0">
                <a:solidFill>
                  <a:srgbClr val="1F497D">
                    <a:lumMod val="75000"/>
                  </a:srgbClr>
                </a:solidFill>
              </a:rPr>
              <a:t>AuPbSn40, available from ImageJ menu File&gt;Open samples </a:t>
            </a:r>
            <a:endParaRPr lang="en-US" dirty="0">
              <a:solidFill>
                <a:srgbClr val="1F497D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12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04933" y="2362200"/>
            <a:ext cx="3738467" cy="2441510"/>
            <a:chOff x="1900334" y="2435290"/>
            <a:chExt cx="3738467" cy="2441510"/>
          </a:xfrm>
        </p:grpSpPr>
        <p:sp>
          <p:nvSpPr>
            <p:cNvPr id="14" name="Rounded Rectangle 13"/>
            <p:cNvSpPr/>
            <p:nvPr/>
          </p:nvSpPr>
          <p:spPr>
            <a:xfrm>
              <a:off x="1900334" y="2435290"/>
              <a:ext cx="3071825" cy="2441510"/>
            </a:xfrm>
            <a:prstGeom prst="roundRect">
              <a:avLst>
                <a:gd name="adj" fmla="val 12590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152680" y="2455506"/>
              <a:ext cx="952720" cy="973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962400" y="2438400"/>
              <a:ext cx="1676401" cy="990600"/>
            </a:xfrm>
            <a:prstGeom prst="roundRect">
              <a:avLst>
                <a:gd name="adj" fmla="val 27661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00280" y="3121090"/>
              <a:ext cx="952720" cy="993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19414" y="2455506"/>
              <a:ext cx="952720" cy="900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MM, mask filters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95400" y="1654314"/>
            <a:ext cx="220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Dilation by a disc</a:t>
            </a:r>
            <a:endParaRPr lang="en-GB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14399" y="2670110"/>
            <a:ext cx="3124200" cy="1828800"/>
            <a:chOff x="2209800" y="2743200"/>
            <a:chExt cx="3124200" cy="1828800"/>
          </a:xfrm>
        </p:grpSpPr>
        <p:sp>
          <p:nvSpPr>
            <p:cNvPr id="2" name="Rectangle 1"/>
            <p:cNvSpPr/>
            <p:nvPr/>
          </p:nvSpPr>
          <p:spPr>
            <a:xfrm>
              <a:off x="2209800" y="2743200"/>
              <a:ext cx="2400520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610320" y="2743200"/>
              <a:ext cx="72368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76600" y="41148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4933" y="2362200"/>
            <a:ext cx="609600" cy="609600"/>
            <a:chOff x="1905000" y="2438400"/>
            <a:chExt cx="609600" cy="6096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0" name="Oval 9"/>
            <p:cNvSpPr/>
            <p:nvPr/>
          </p:nvSpPr>
          <p:spPr>
            <a:xfrm>
              <a:off x="1905000" y="2438400"/>
              <a:ext cx="609600" cy="609600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/>
            <p:cNvSpPr/>
            <p:nvPr/>
          </p:nvSpPr>
          <p:spPr>
            <a:xfrm flipV="1">
              <a:off x="2133600" y="2667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4933" y="2362200"/>
            <a:ext cx="3738467" cy="2441510"/>
            <a:chOff x="1900334" y="2435290"/>
            <a:chExt cx="3738467" cy="244151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3" name="Rounded Rectangle 22"/>
            <p:cNvSpPr/>
            <p:nvPr/>
          </p:nvSpPr>
          <p:spPr>
            <a:xfrm>
              <a:off x="1900334" y="2435290"/>
              <a:ext cx="3071825" cy="2441510"/>
            </a:xfrm>
            <a:prstGeom prst="roundRect">
              <a:avLst>
                <a:gd name="adj" fmla="val 12590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152680" y="2455506"/>
              <a:ext cx="952720" cy="97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962400" y="2438400"/>
              <a:ext cx="1676401" cy="990600"/>
            </a:xfrm>
            <a:prstGeom prst="roundRect">
              <a:avLst>
                <a:gd name="adj" fmla="val 27661"/>
              </a:avLst>
            </a:prstGeom>
            <a:grp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000280" y="3121090"/>
              <a:ext cx="952720" cy="993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19414" y="2455506"/>
              <a:ext cx="952720" cy="900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900614" y="1654314"/>
            <a:ext cx="2100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Erosion by a disc</a:t>
            </a:r>
            <a:endParaRPr lang="en-GB" sz="20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486400" y="2667000"/>
            <a:ext cx="3124200" cy="1828800"/>
            <a:chOff x="2209800" y="2743200"/>
            <a:chExt cx="3124200" cy="1828800"/>
          </a:xfrm>
        </p:grpSpPr>
        <p:sp>
          <p:nvSpPr>
            <p:cNvPr id="30" name="Rectangle 29"/>
            <p:cNvSpPr/>
            <p:nvPr/>
          </p:nvSpPr>
          <p:spPr>
            <a:xfrm>
              <a:off x="2209800" y="2743200"/>
              <a:ext cx="2400520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10320" y="2743200"/>
              <a:ext cx="72368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276600" y="41148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91200" y="2971801"/>
            <a:ext cx="1757266" cy="1752599"/>
            <a:chOff x="2514600" y="3048001"/>
            <a:chExt cx="1757266" cy="1752599"/>
          </a:xfrm>
        </p:grpSpPr>
        <p:sp>
          <p:nvSpPr>
            <p:cNvPr id="34" name="Rounded Rectangle 33"/>
            <p:cNvSpPr/>
            <p:nvPr/>
          </p:nvSpPr>
          <p:spPr>
            <a:xfrm>
              <a:off x="2514600" y="3048001"/>
              <a:ext cx="1757266" cy="1219199"/>
            </a:xfrm>
            <a:prstGeom prst="roundRect">
              <a:avLst>
                <a:gd name="adj" fmla="val 0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936032" y="3810000"/>
              <a:ext cx="1026368" cy="914400"/>
            </a:xfrm>
            <a:prstGeom prst="roundRect">
              <a:avLst>
                <a:gd name="adj" fmla="val 30650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276600" y="41148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819400" y="4572000"/>
              <a:ext cx="13145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43200" y="4292082"/>
              <a:ext cx="381000" cy="2799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657600" y="4292082"/>
              <a:ext cx="381000" cy="2799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657600" y="4191000"/>
              <a:ext cx="292608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963453" y="4229100"/>
              <a:ext cx="304799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181600" y="2362200"/>
            <a:ext cx="609600" cy="609600"/>
            <a:chOff x="1905000" y="2438400"/>
            <a:chExt cx="609600" cy="6096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3" name="Oval 42"/>
            <p:cNvSpPr/>
            <p:nvPr/>
          </p:nvSpPr>
          <p:spPr>
            <a:xfrm>
              <a:off x="1905000" y="2438400"/>
              <a:ext cx="609600" cy="609600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 flipV="1">
              <a:off x="2133600" y="2667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786534" y="2971800"/>
            <a:ext cx="1757266" cy="1752599"/>
            <a:chOff x="2514600" y="3048001"/>
            <a:chExt cx="1757266" cy="1752599"/>
          </a:xfrm>
        </p:grpSpPr>
        <p:sp>
          <p:nvSpPr>
            <p:cNvPr id="46" name="Rounded Rectangle 45"/>
            <p:cNvSpPr/>
            <p:nvPr/>
          </p:nvSpPr>
          <p:spPr>
            <a:xfrm>
              <a:off x="2514600" y="3048001"/>
              <a:ext cx="1757266" cy="121919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936032" y="3810000"/>
              <a:ext cx="1026368" cy="914400"/>
            </a:xfrm>
            <a:prstGeom prst="roundRect">
              <a:avLst>
                <a:gd name="adj" fmla="val 30650"/>
              </a:avLst>
            </a:prstGeom>
            <a:solidFill>
              <a:srgbClr val="4F81BD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819400" y="4575110"/>
              <a:ext cx="1314560" cy="2254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43200" y="4292082"/>
              <a:ext cx="381000" cy="2799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657600" y="4292082"/>
              <a:ext cx="381000" cy="2799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657600" y="4191000"/>
              <a:ext cx="292608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63453" y="4229100"/>
              <a:ext cx="236947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276600" y="4114799"/>
              <a:ext cx="381000" cy="573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Freeform 12"/>
          <p:cNvSpPr/>
          <p:nvPr/>
        </p:nvSpPr>
        <p:spPr>
          <a:xfrm>
            <a:off x="909733" y="2656216"/>
            <a:ext cx="3131389" cy="1828800"/>
          </a:xfrm>
          <a:custGeom>
            <a:avLst/>
            <a:gdLst>
              <a:gd name="connsiteX0" fmla="*/ 0 w 3131389"/>
              <a:gd name="connsiteY0" fmla="*/ 0 h 1828800"/>
              <a:gd name="connsiteX1" fmla="*/ 3131389 w 3131389"/>
              <a:gd name="connsiteY1" fmla="*/ 0 h 1828800"/>
              <a:gd name="connsiteX2" fmla="*/ 3131389 w 3131389"/>
              <a:gd name="connsiteY2" fmla="*/ 388189 h 1828800"/>
              <a:gd name="connsiteX3" fmla="*/ 2406770 w 3131389"/>
              <a:gd name="connsiteY3" fmla="*/ 388189 h 1828800"/>
              <a:gd name="connsiteX4" fmla="*/ 2398144 w 3131389"/>
              <a:gd name="connsiteY4" fmla="*/ 1828800 h 1828800"/>
              <a:gd name="connsiteX5" fmla="*/ 1457864 w 3131389"/>
              <a:gd name="connsiteY5" fmla="*/ 1811547 h 1828800"/>
              <a:gd name="connsiteX6" fmla="*/ 1457864 w 3131389"/>
              <a:gd name="connsiteY6" fmla="*/ 1380226 h 1828800"/>
              <a:gd name="connsiteX7" fmla="*/ 1078302 w 3131389"/>
              <a:gd name="connsiteY7" fmla="*/ 1380226 h 1828800"/>
              <a:gd name="connsiteX8" fmla="*/ 1078302 w 3131389"/>
              <a:gd name="connsiteY8" fmla="*/ 1828800 h 1828800"/>
              <a:gd name="connsiteX9" fmla="*/ 0 w 3131389"/>
              <a:gd name="connsiteY9" fmla="*/ 1828800 h 1828800"/>
              <a:gd name="connsiteX10" fmla="*/ 0 w 3131389"/>
              <a:gd name="connsiteY10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131389" h="1828800">
                <a:moveTo>
                  <a:pt x="0" y="0"/>
                </a:moveTo>
                <a:lnTo>
                  <a:pt x="3131389" y="0"/>
                </a:lnTo>
                <a:lnTo>
                  <a:pt x="3131389" y="388189"/>
                </a:lnTo>
                <a:lnTo>
                  <a:pt x="2406770" y="388189"/>
                </a:lnTo>
                <a:cubicBezTo>
                  <a:pt x="2403895" y="868393"/>
                  <a:pt x="2401019" y="1348596"/>
                  <a:pt x="2398144" y="1828800"/>
                </a:cubicBezTo>
                <a:lnTo>
                  <a:pt x="1457864" y="1811547"/>
                </a:lnTo>
                <a:lnTo>
                  <a:pt x="1457864" y="1380226"/>
                </a:lnTo>
                <a:lnTo>
                  <a:pt x="1078302" y="1380226"/>
                </a:lnTo>
                <a:lnTo>
                  <a:pt x="1078302" y="1828800"/>
                </a:lnTo>
                <a:lnTo>
                  <a:pt x="0" y="1828800"/>
                </a:lnTo>
                <a:cubicBezTo>
                  <a:pt x="2876" y="1216324"/>
                  <a:pt x="5751" y="603849"/>
                  <a:pt x="0" y="0"/>
                </a:cubicBezTo>
                <a:close/>
              </a:path>
            </a:pathLst>
          </a:cu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6705600" y="5410200"/>
            <a:ext cx="3810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4" name="Group 83"/>
          <p:cNvGrpSpPr/>
          <p:nvPr/>
        </p:nvGrpSpPr>
        <p:grpSpPr>
          <a:xfrm>
            <a:off x="4876800" y="2135155"/>
            <a:ext cx="4114800" cy="2819400"/>
            <a:chOff x="304800" y="2133600"/>
            <a:chExt cx="4114800" cy="2819400"/>
          </a:xfrm>
        </p:grpSpPr>
        <p:grpSp>
          <p:nvGrpSpPr>
            <p:cNvPr id="82" name="Group 81"/>
            <p:cNvGrpSpPr/>
            <p:nvPr/>
          </p:nvGrpSpPr>
          <p:grpSpPr>
            <a:xfrm>
              <a:off x="304800" y="2133600"/>
              <a:ext cx="4114800" cy="2819400"/>
              <a:chOff x="304800" y="2133600"/>
              <a:chExt cx="4114800" cy="281940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304800" y="2133600"/>
                <a:ext cx="4114800" cy="2819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3" name="Group 72"/>
              <p:cNvGrpSpPr/>
              <p:nvPr/>
            </p:nvGrpSpPr>
            <p:grpSpPr>
              <a:xfrm>
                <a:off x="1219200" y="2971801"/>
                <a:ext cx="1757266" cy="1752599"/>
                <a:chOff x="2514600" y="3048001"/>
                <a:chExt cx="1757266" cy="1752599"/>
              </a:xfrm>
            </p:grpSpPr>
            <p:sp>
              <p:nvSpPr>
                <p:cNvPr id="74" name="Rounded Rectangle 73"/>
                <p:cNvSpPr/>
                <p:nvPr/>
              </p:nvSpPr>
              <p:spPr>
                <a:xfrm>
                  <a:off x="2514600" y="3048001"/>
                  <a:ext cx="1757266" cy="12191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5" name="Rounded Rectangle 74"/>
                <p:cNvSpPr/>
                <p:nvPr/>
              </p:nvSpPr>
              <p:spPr>
                <a:xfrm>
                  <a:off x="2936032" y="3810000"/>
                  <a:ext cx="1026368" cy="914400"/>
                </a:xfrm>
                <a:prstGeom prst="roundRect">
                  <a:avLst>
                    <a:gd name="adj" fmla="val 30650"/>
                  </a:avLst>
                </a:prstGeom>
                <a:solidFill>
                  <a:schemeClr val="bg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2819400" y="4575110"/>
                  <a:ext cx="1314560" cy="2254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743200" y="4292082"/>
                  <a:ext cx="381000" cy="39577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657600" y="4292082"/>
                  <a:ext cx="381000" cy="35611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657600" y="4191000"/>
                  <a:ext cx="292608" cy="304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963453" y="4229100"/>
                  <a:ext cx="236947" cy="3048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3276600" y="4114799"/>
                  <a:ext cx="381000" cy="57305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83" name="Freeform 82"/>
            <p:cNvSpPr/>
            <p:nvPr/>
          </p:nvSpPr>
          <p:spPr>
            <a:xfrm>
              <a:off x="907210" y="2656216"/>
              <a:ext cx="3131389" cy="1828800"/>
            </a:xfrm>
            <a:custGeom>
              <a:avLst/>
              <a:gdLst>
                <a:gd name="connsiteX0" fmla="*/ 0 w 3131389"/>
                <a:gd name="connsiteY0" fmla="*/ 0 h 1828800"/>
                <a:gd name="connsiteX1" fmla="*/ 3131389 w 3131389"/>
                <a:gd name="connsiteY1" fmla="*/ 0 h 1828800"/>
                <a:gd name="connsiteX2" fmla="*/ 3131389 w 3131389"/>
                <a:gd name="connsiteY2" fmla="*/ 388189 h 1828800"/>
                <a:gd name="connsiteX3" fmla="*/ 2406770 w 3131389"/>
                <a:gd name="connsiteY3" fmla="*/ 388189 h 1828800"/>
                <a:gd name="connsiteX4" fmla="*/ 2398144 w 3131389"/>
                <a:gd name="connsiteY4" fmla="*/ 1828800 h 1828800"/>
                <a:gd name="connsiteX5" fmla="*/ 1457864 w 3131389"/>
                <a:gd name="connsiteY5" fmla="*/ 1811547 h 1828800"/>
                <a:gd name="connsiteX6" fmla="*/ 1457864 w 3131389"/>
                <a:gd name="connsiteY6" fmla="*/ 1380226 h 1828800"/>
                <a:gd name="connsiteX7" fmla="*/ 1078302 w 3131389"/>
                <a:gd name="connsiteY7" fmla="*/ 1380226 h 1828800"/>
                <a:gd name="connsiteX8" fmla="*/ 1078302 w 3131389"/>
                <a:gd name="connsiteY8" fmla="*/ 1828800 h 1828800"/>
                <a:gd name="connsiteX9" fmla="*/ 0 w 3131389"/>
                <a:gd name="connsiteY9" fmla="*/ 1828800 h 1828800"/>
                <a:gd name="connsiteX10" fmla="*/ 0 w 3131389"/>
                <a:gd name="connsiteY10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31389" h="1828800">
                  <a:moveTo>
                    <a:pt x="0" y="0"/>
                  </a:moveTo>
                  <a:lnTo>
                    <a:pt x="3131389" y="0"/>
                  </a:lnTo>
                  <a:lnTo>
                    <a:pt x="3131389" y="388189"/>
                  </a:lnTo>
                  <a:lnTo>
                    <a:pt x="2406770" y="388189"/>
                  </a:lnTo>
                  <a:cubicBezTo>
                    <a:pt x="2403895" y="868393"/>
                    <a:pt x="2401019" y="1348596"/>
                    <a:pt x="2398144" y="1828800"/>
                  </a:cubicBezTo>
                  <a:lnTo>
                    <a:pt x="1457864" y="1811547"/>
                  </a:lnTo>
                  <a:lnTo>
                    <a:pt x="1457864" y="1380226"/>
                  </a:lnTo>
                  <a:lnTo>
                    <a:pt x="1078302" y="1380226"/>
                  </a:lnTo>
                  <a:lnTo>
                    <a:pt x="1078302" y="1828800"/>
                  </a:lnTo>
                  <a:lnTo>
                    <a:pt x="0" y="1828800"/>
                  </a:lnTo>
                  <a:cubicBezTo>
                    <a:pt x="2876" y="1216324"/>
                    <a:pt x="5751" y="603849"/>
                    <a:pt x="0" y="0"/>
                  </a:cubicBezTo>
                  <a:close/>
                </a:path>
              </a:pathLst>
            </a:custGeom>
            <a:noFill/>
            <a:ln w="381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46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882E-6 L -8.33333E-7 0.26446 L 0.11667 0.26446 L 0.11667 0.19945 L 0.15834 0.19945 L 0.15834 0.26446 L 0.26164 0.26446 L 0.26164 0.05437 L 0.3408 0.05322 L 0.3408 -0.00116 L -8.33333E-7 -4.882E-6 Z " pathEditMode="relative" ptsTypes="AAAAAAAAAAA">
                                      <p:cBhvr>
                                        <p:cTn id="6" dur="8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7116E-6 L 3.33333E-6 0.26591 L 0.11614 0.26591 L 0.11614 0.19903 L 0.15885 0.19972 L 0.15885 0.2666 L 0.26215 0.2666 L 0.26215 0.05485 L 0.34132 0.05485 L 0.34132 0.00069 L 3.33333E-6 2.57116E-6 Z " pathEditMode="relative" ptsTypes="AAAAAAAAAAA">
                                      <p:cBhvr>
                                        <p:cTn id="22" dur="7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MM, mask 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filters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7020" y="1143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GB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04933" y="2895600"/>
            <a:ext cx="3738467" cy="2441510"/>
            <a:chOff x="1900334" y="2435290"/>
            <a:chExt cx="3738467" cy="2441510"/>
          </a:xfrm>
        </p:grpSpPr>
        <p:sp>
          <p:nvSpPr>
            <p:cNvPr id="30" name="Rounded Rectangle 29"/>
            <p:cNvSpPr/>
            <p:nvPr/>
          </p:nvSpPr>
          <p:spPr>
            <a:xfrm>
              <a:off x="1900334" y="2435290"/>
              <a:ext cx="3071825" cy="2441510"/>
            </a:xfrm>
            <a:prstGeom prst="roundRect">
              <a:avLst>
                <a:gd name="adj" fmla="val 12590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52680" y="2455506"/>
              <a:ext cx="952720" cy="9734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962400" y="2438400"/>
              <a:ext cx="1676401" cy="990600"/>
            </a:xfrm>
            <a:prstGeom prst="roundRect">
              <a:avLst>
                <a:gd name="adj" fmla="val 27661"/>
              </a:avLst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000280" y="3121090"/>
              <a:ext cx="952720" cy="993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919414" y="2455506"/>
              <a:ext cx="952720" cy="9004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604933" y="1905000"/>
            <a:ext cx="3738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Closing: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Dilation then Erosion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GB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Fill thin gaps in shapes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914399" y="3203510"/>
            <a:ext cx="3124200" cy="1828800"/>
            <a:chOff x="2209800" y="2743200"/>
            <a:chExt cx="3124200" cy="1828800"/>
          </a:xfrm>
        </p:grpSpPr>
        <p:sp>
          <p:nvSpPr>
            <p:cNvPr id="37" name="Rectangle 36"/>
            <p:cNvSpPr/>
            <p:nvPr/>
          </p:nvSpPr>
          <p:spPr>
            <a:xfrm>
              <a:off x="2209800" y="2743200"/>
              <a:ext cx="2400520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610320" y="2743200"/>
              <a:ext cx="72368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76600" y="4114800"/>
              <a:ext cx="3810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4933" y="2895600"/>
            <a:ext cx="609600" cy="609600"/>
            <a:chOff x="1905000" y="2438400"/>
            <a:chExt cx="609600" cy="6096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1905000" y="2438400"/>
              <a:ext cx="609600" cy="609600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/>
            <p:cNvSpPr/>
            <p:nvPr/>
          </p:nvSpPr>
          <p:spPr>
            <a:xfrm flipV="1">
              <a:off x="2133600" y="2667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04932" y="2898709"/>
            <a:ext cx="3738467" cy="2441510"/>
            <a:chOff x="1900334" y="2435290"/>
            <a:chExt cx="3738467" cy="2441510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44" name="Rounded Rectangle 43"/>
            <p:cNvSpPr/>
            <p:nvPr/>
          </p:nvSpPr>
          <p:spPr>
            <a:xfrm>
              <a:off x="1900334" y="2435290"/>
              <a:ext cx="3071825" cy="2441510"/>
            </a:xfrm>
            <a:prstGeom prst="roundRect">
              <a:avLst>
                <a:gd name="adj" fmla="val 12590"/>
              </a:avLst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52680" y="2455506"/>
              <a:ext cx="952720" cy="9734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3962400" y="2438400"/>
              <a:ext cx="1676401" cy="990600"/>
            </a:xfrm>
            <a:prstGeom prst="roundRect">
              <a:avLst>
                <a:gd name="adj" fmla="val 27661"/>
              </a:avLst>
            </a:prstGeom>
            <a:grp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000280" y="3121090"/>
              <a:ext cx="952720" cy="9937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19414" y="2455506"/>
              <a:ext cx="952720" cy="9004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38200" y="127629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Closing :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Fill the gaps thinner than the disc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5388211" y="3203509"/>
            <a:ext cx="3124200" cy="1828800"/>
            <a:chOff x="2209800" y="2743200"/>
            <a:chExt cx="3124200" cy="1828800"/>
          </a:xfrm>
        </p:grpSpPr>
        <p:sp>
          <p:nvSpPr>
            <p:cNvPr id="52" name="Rectangle 51"/>
            <p:cNvSpPr/>
            <p:nvPr/>
          </p:nvSpPr>
          <p:spPr>
            <a:xfrm>
              <a:off x="2209800" y="2743200"/>
              <a:ext cx="2400520" cy="1828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610320" y="2743200"/>
              <a:ext cx="72368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76600" y="4035491"/>
              <a:ext cx="381000" cy="5365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083411" y="2898709"/>
            <a:ext cx="609600" cy="609600"/>
            <a:chOff x="1905000" y="2438400"/>
            <a:chExt cx="609600" cy="609600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65" name="Oval 64"/>
            <p:cNvSpPr/>
            <p:nvPr/>
          </p:nvSpPr>
          <p:spPr>
            <a:xfrm>
              <a:off x="1905000" y="2438400"/>
              <a:ext cx="609600" cy="609600"/>
            </a:xfrm>
            <a:prstGeom prst="ellipse">
              <a:avLst/>
            </a:prstGeom>
            <a:solidFill>
              <a:srgbClr val="FF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Oval 65"/>
            <p:cNvSpPr/>
            <p:nvPr/>
          </p:nvSpPr>
          <p:spPr>
            <a:xfrm flipV="1">
              <a:off x="2133600" y="2667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710334" y="3508310"/>
            <a:ext cx="1757266" cy="1901890"/>
            <a:chOff x="2514600" y="3048001"/>
            <a:chExt cx="1757266" cy="1901890"/>
          </a:xfrm>
        </p:grpSpPr>
        <p:sp>
          <p:nvSpPr>
            <p:cNvPr id="68" name="Rounded Rectangle 67"/>
            <p:cNvSpPr/>
            <p:nvPr/>
          </p:nvSpPr>
          <p:spPr>
            <a:xfrm>
              <a:off x="2514600" y="3048001"/>
              <a:ext cx="1757266" cy="1219199"/>
            </a:xfrm>
            <a:prstGeom prst="roundRect">
              <a:avLst>
                <a:gd name="adj" fmla="val 0"/>
              </a:avLst>
            </a:prstGeom>
            <a:solidFill>
              <a:schemeClr val="tx2">
                <a:lumMod val="20000"/>
                <a:lumOff val="80000"/>
              </a:schemeClr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2936032" y="3810000"/>
              <a:ext cx="1026368" cy="914400"/>
            </a:xfrm>
            <a:prstGeom prst="roundRect">
              <a:avLst>
                <a:gd name="adj" fmla="val 30650"/>
              </a:avLst>
            </a:prstGeom>
            <a:solidFill>
              <a:srgbClr val="4F81BD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827777" y="4572000"/>
              <a:ext cx="1314560" cy="377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43200" y="4292082"/>
              <a:ext cx="381000" cy="2799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657600" y="4292082"/>
              <a:ext cx="381000" cy="27991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3657600" y="4191000"/>
              <a:ext cx="292608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963453" y="4229100"/>
              <a:ext cx="236947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276600" y="4114799"/>
              <a:ext cx="381000" cy="573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5181600" y="1905000"/>
            <a:ext cx="381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Opening: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Erosion then dilation</a:t>
            </a:r>
            <a:b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Erase thin bands in shapes</a:t>
            </a:r>
          </a:p>
          <a:p>
            <a:endParaRPr lang="en-GB" sz="20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77" name="Group 76"/>
          <p:cNvGrpSpPr/>
          <p:nvPr/>
        </p:nvGrpSpPr>
        <p:grpSpPr>
          <a:xfrm>
            <a:off x="4909021" y="2855945"/>
            <a:ext cx="3853979" cy="2514600"/>
            <a:chOff x="995838" y="2516154"/>
            <a:chExt cx="3825565" cy="2514600"/>
          </a:xfrm>
        </p:grpSpPr>
        <p:sp>
          <p:nvSpPr>
            <p:cNvPr id="78" name="Rectangle 77"/>
            <p:cNvSpPr/>
            <p:nvPr/>
          </p:nvSpPr>
          <p:spPr>
            <a:xfrm>
              <a:off x="995838" y="2516154"/>
              <a:ext cx="3825565" cy="2514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1786254" y="3163855"/>
              <a:ext cx="1757266" cy="1752599"/>
              <a:chOff x="2514600" y="3048001"/>
              <a:chExt cx="1757266" cy="1752599"/>
            </a:xfrm>
          </p:grpSpPr>
          <p:sp>
            <p:nvSpPr>
              <p:cNvPr id="80" name="Rounded Rectangle 79"/>
              <p:cNvSpPr/>
              <p:nvPr/>
            </p:nvSpPr>
            <p:spPr>
              <a:xfrm>
                <a:off x="2514600" y="3048001"/>
                <a:ext cx="1757266" cy="1219199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3810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2936032" y="3810000"/>
                <a:ext cx="1026368" cy="914400"/>
              </a:xfrm>
              <a:prstGeom prst="roundRect">
                <a:avLst>
                  <a:gd name="adj" fmla="val 30650"/>
                </a:avLst>
              </a:prstGeom>
              <a:solidFill>
                <a:schemeClr val="bg1"/>
              </a:solidFill>
              <a:ln w="38100">
                <a:solidFill>
                  <a:schemeClr val="tx2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819400" y="4575110"/>
                <a:ext cx="1314560" cy="2254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743200" y="4292082"/>
                <a:ext cx="381000" cy="3957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3657600" y="4292082"/>
                <a:ext cx="381000" cy="356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3657600" y="4191000"/>
                <a:ext cx="292608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2963453" y="4229100"/>
                <a:ext cx="236947" cy="304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3276600" y="4114799"/>
                <a:ext cx="381000" cy="57305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8" name="Rectangle 87"/>
          <p:cNvSpPr/>
          <p:nvPr/>
        </p:nvSpPr>
        <p:spPr>
          <a:xfrm>
            <a:off x="7778842" y="3200400"/>
            <a:ext cx="766666" cy="381000"/>
          </a:xfrm>
          <a:prstGeom prst="rect">
            <a:avLst/>
          </a:prstGeom>
          <a:noFill/>
          <a:ln w="38100">
            <a:solidFill>
              <a:srgbClr val="4F81B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2" name="Group 11"/>
          <p:cNvGrpSpPr/>
          <p:nvPr/>
        </p:nvGrpSpPr>
        <p:grpSpPr>
          <a:xfrm>
            <a:off x="5444689" y="3205182"/>
            <a:ext cx="2400521" cy="2120660"/>
            <a:chOff x="4991189" y="3036901"/>
            <a:chExt cx="2400521" cy="2120660"/>
          </a:xfrm>
        </p:grpSpPr>
        <p:grpSp>
          <p:nvGrpSpPr>
            <p:cNvPr id="4" name="Group 3"/>
            <p:cNvGrpSpPr/>
            <p:nvPr/>
          </p:nvGrpSpPr>
          <p:grpSpPr>
            <a:xfrm>
              <a:off x="4991189" y="3042337"/>
              <a:ext cx="2400520" cy="2102717"/>
              <a:chOff x="4959059" y="3069315"/>
              <a:chExt cx="2400520" cy="2102717"/>
            </a:xfrm>
          </p:grpSpPr>
          <p:grpSp>
            <p:nvGrpSpPr>
              <p:cNvPr id="89" name="Group 88"/>
              <p:cNvGrpSpPr/>
              <p:nvPr/>
            </p:nvGrpSpPr>
            <p:grpSpPr>
              <a:xfrm>
                <a:off x="4959059" y="3069315"/>
                <a:ext cx="2400520" cy="1828800"/>
                <a:chOff x="5262466" y="2898710"/>
                <a:chExt cx="2400520" cy="1828800"/>
              </a:xfrm>
            </p:grpSpPr>
            <p:sp>
              <p:nvSpPr>
                <p:cNvPr id="90" name="Rectangle 89"/>
                <p:cNvSpPr/>
                <p:nvPr/>
              </p:nvSpPr>
              <p:spPr>
                <a:xfrm>
                  <a:off x="5262466" y="2898710"/>
                  <a:ext cx="2400520" cy="1828800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1" name="Rectangle 90"/>
                <p:cNvSpPr/>
                <p:nvPr/>
              </p:nvSpPr>
              <p:spPr>
                <a:xfrm>
                  <a:off x="6329266" y="4270310"/>
                  <a:ext cx="3810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5224703" y="3371006"/>
                <a:ext cx="1757266" cy="1801026"/>
                <a:chOff x="2514600" y="3048001"/>
                <a:chExt cx="1757266" cy="1801026"/>
              </a:xfrm>
            </p:grpSpPr>
            <p:sp>
              <p:nvSpPr>
                <p:cNvPr id="93" name="Rounded Rectangle 92"/>
                <p:cNvSpPr/>
                <p:nvPr/>
              </p:nvSpPr>
              <p:spPr>
                <a:xfrm>
                  <a:off x="2514600" y="3048001"/>
                  <a:ext cx="1757266" cy="1219199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38100">
                  <a:solidFill>
                    <a:schemeClr val="tx2">
                      <a:lumMod val="20000"/>
                      <a:lumOff val="8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4" name="Rounded Rectangle 93"/>
                <p:cNvSpPr/>
                <p:nvPr/>
              </p:nvSpPr>
              <p:spPr>
                <a:xfrm>
                  <a:off x="2936032" y="3810000"/>
                  <a:ext cx="1026368" cy="688909"/>
                </a:xfrm>
                <a:prstGeom prst="roundRect">
                  <a:avLst>
                    <a:gd name="adj" fmla="val 38815"/>
                  </a:avLst>
                </a:prstGeom>
                <a:solidFill>
                  <a:srgbClr val="4F81BD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Rectangle 95"/>
                <p:cNvSpPr/>
                <p:nvPr/>
              </p:nvSpPr>
              <p:spPr>
                <a:xfrm>
                  <a:off x="2743200" y="4292082"/>
                  <a:ext cx="381000" cy="2537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3657600" y="4303963"/>
                  <a:ext cx="381000" cy="24181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3657600" y="4191000"/>
                  <a:ext cx="265144" cy="3547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2963453" y="4254868"/>
                  <a:ext cx="313147" cy="31668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276600" y="4114799"/>
                  <a:ext cx="381000" cy="573055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5" name="Rectangle 94"/>
                <p:cNvSpPr/>
                <p:nvPr/>
              </p:nvSpPr>
              <p:spPr>
                <a:xfrm>
                  <a:off x="2809820" y="4586993"/>
                  <a:ext cx="1314560" cy="2620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>
          <p:nvSpPr>
            <p:cNvPr id="105" name="Rectangle 104"/>
            <p:cNvSpPr/>
            <p:nvPr/>
          </p:nvSpPr>
          <p:spPr>
            <a:xfrm>
              <a:off x="4991190" y="3036901"/>
              <a:ext cx="2400520" cy="1835754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036554" y="4644056"/>
              <a:ext cx="28564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6100636" y="4700361"/>
              <a:ext cx="28564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5444689" y="3210618"/>
            <a:ext cx="2400520" cy="1951007"/>
            <a:chOff x="1872919" y="5463630"/>
            <a:chExt cx="2400520" cy="1951007"/>
          </a:xfrm>
        </p:grpSpPr>
        <p:grpSp>
          <p:nvGrpSpPr>
            <p:cNvPr id="109" name="Group 108"/>
            <p:cNvGrpSpPr/>
            <p:nvPr/>
          </p:nvGrpSpPr>
          <p:grpSpPr>
            <a:xfrm>
              <a:off x="1872919" y="5463630"/>
              <a:ext cx="2400520" cy="1828800"/>
              <a:chOff x="5798212" y="4953000"/>
              <a:chExt cx="2400520" cy="1828800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5798212" y="4953000"/>
                <a:ext cx="2400520" cy="1828800"/>
              </a:xfrm>
              <a:prstGeom prst="rect">
                <a:avLst/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6826823" y="6324600"/>
                <a:ext cx="381000" cy="4572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2930359" y="6926496"/>
              <a:ext cx="28564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2983480" y="6957437"/>
              <a:ext cx="28564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9" name="Freeform 128"/>
          <p:cNvSpPr/>
          <p:nvPr/>
        </p:nvSpPr>
        <p:spPr>
          <a:xfrm>
            <a:off x="940278" y="3206987"/>
            <a:ext cx="3131389" cy="1828800"/>
          </a:xfrm>
          <a:custGeom>
            <a:avLst/>
            <a:gdLst>
              <a:gd name="connsiteX0" fmla="*/ 0 w 3131389"/>
              <a:gd name="connsiteY0" fmla="*/ 0 h 1828800"/>
              <a:gd name="connsiteX1" fmla="*/ 3131389 w 3131389"/>
              <a:gd name="connsiteY1" fmla="*/ 0 h 1828800"/>
              <a:gd name="connsiteX2" fmla="*/ 3131389 w 3131389"/>
              <a:gd name="connsiteY2" fmla="*/ 388189 h 1828800"/>
              <a:gd name="connsiteX3" fmla="*/ 2406770 w 3131389"/>
              <a:gd name="connsiteY3" fmla="*/ 388189 h 1828800"/>
              <a:gd name="connsiteX4" fmla="*/ 2398144 w 3131389"/>
              <a:gd name="connsiteY4" fmla="*/ 1828800 h 1828800"/>
              <a:gd name="connsiteX5" fmla="*/ 1457864 w 3131389"/>
              <a:gd name="connsiteY5" fmla="*/ 1811547 h 1828800"/>
              <a:gd name="connsiteX6" fmla="*/ 1457864 w 3131389"/>
              <a:gd name="connsiteY6" fmla="*/ 1380226 h 1828800"/>
              <a:gd name="connsiteX7" fmla="*/ 1078302 w 3131389"/>
              <a:gd name="connsiteY7" fmla="*/ 1380226 h 1828800"/>
              <a:gd name="connsiteX8" fmla="*/ 1078302 w 3131389"/>
              <a:gd name="connsiteY8" fmla="*/ 1828800 h 1828800"/>
              <a:gd name="connsiteX9" fmla="*/ 0 w 3131389"/>
              <a:gd name="connsiteY9" fmla="*/ 1828800 h 1828800"/>
              <a:gd name="connsiteX10" fmla="*/ 0 w 3131389"/>
              <a:gd name="connsiteY10" fmla="*/ 0 h 1828800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457864 w 3131389"/>
              <a:gd name="connsiteY6" fmla="*/ 1380226 h 1837426"/>
              <a:gd name="connsiteX7" fmla="*/ 1078302 w 3131389"/>
              <a:gd name="connsiteY7" fmla="*/ 1837426 h 1837426"/>
              <a:gd name="connsiteX8" fmla="*/ 1078302 w 3131389"/>
              <a:gd name="connsiteY8" fmla="*/ 1828800 h 1837426"/>
              <a:gd name="connsiteX9" fmla="*/ 0 w 3131389"/>
              <a:gd name="connsiteY9" fmla="*/ 1828800 h 1837426"/>
              <a:gd name="connsiteX10" fmla="*/ 0 w 3131389"/>
              <a:gd name="connsiteY10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457864 w 3131389"/>
              <a:gd name="connsiteY6" fmla="*/ 1828799 h 1837426"/>
              <a:gd name="connsiteX7" fmla="*/ 1078302 w 3131389"/>
              <a:gd name="connsiteY7" fmla="*/ 1837426 h 1837426"/>
              <a:gd name="connsiteX8" fmla="*/ 1078302 w 3131389"/>
              <a:gd name="connsiteY8" fmla="*/ 1828800 h 1837426"/>
              <a:gd name="connsiteX9" fmla="*/ 0 w 3131389"/>
              <a:gd name="connsiteY9" fmla="*/ 1828800 h 1837426"/>
              <a:gd name="connsiteX10" fmla="*/ 0 w 3131389"/>
              <a:gd name="connsiteY10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466491 w 3131389"/>
              <a:gd name="connsiteY6" fmla="*/ 1837426 h 1837426"/>
              <a:gd name="connsiteX7" fmla="*/ 1078302 w 3131389"/>
              <a:gd name="connsiteY7" fmla="*/ 1837426 h 1837426"/>
              <a:gd name="connsiteX8" fmla="*/ 1078302 w 3131389"/>
              <a:gd name="connsiteY8" fmla="*/ 1828800 h 1837426"/>
              <a:gd name="connsiteX9" fmla="*/ 0 w 3131389"/>
              <a:gd name="connsiteY9" fmla="*/ 1828800 h 1837426"/>
              <a:gd name="connsiteX10" fmla="*/ 0 w 3131389"/>
              <a:gd name="connsiteY10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457864 w 3131389"/>
              <a:gd name="connsiteY6" fmla="*/ 1811547 h 1837426"/>
              <a:gd name="connsiteX7" fmla="*/ 1078302 w 3131389"/>
              <a:gd name="connsiteY7" fmla="*/ 1837426 h 1837426"/>
              <a:gd name="connsiteX8" fmla="*/ 1078302 w 3131389"/>
              <a:gd name="connsiteY8" fmla="*/ 1828800 h 1837426"/>
              <a:gd name="connsiteX9" fmla="*/ 0 w 3131389"/>
              <a:gd name="connsiteY9" fmla="*/ 1828800 h 1837426"/>
              <a:gd name="connsiteX10" fmla="*/ 0 w 3131389"/>
              <a:gd name="connsiteY10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457864 w 3131389"/>
              <a:gd name="connsiteY6" fmla="*/ 1811547 h 1837426"/>
              <a:gd name="connsiteX7" fmla="*/ 1078302 w 3131389"/>
              <a:gd name="connsiteY7" fmla="*/ 1837426 h 1837426"/>
              <a:gd name="connsiteX8" fmla="*/ 1061049 w 3131389"/>
              <a:gd name="connsiteY8" fmla="*/ 1828800 h 1837426"/>
              <a:gd name="connsiteX9" fmla="*/ 0 w 3131389"/>
              <a:gd name="connsiteY9" fmla="*/ 1828800 h 1837426"/>
              <a:gd name="connsiteX10" fmla="*/ 0 w 3131389"/>
              <a:gd name="connsiteY10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457864 w 3131389"/>
              <a:gd name="connsiteY6" fmla="*/ 1811547 h 1837426"/>
              <a:gd name="connsiteX7" fmla="*/ 1078302 w 3131389"/>
              <a:gd name="connsiteY7" fmla="*/ 1837426 h 1837426"/>
              <a:gd name="connsiteX8" fmla="*/ 0 w 3131389"/>
              <a:gd name="connsiteY8" fmla="*/ 1828800 h 1837426"/>
              <a:gd name="connsiteX9" fmla="*/ 0 w 3131389"/>
              <a:gd name="connsiteY9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457864 w 3131389"/>
              <a:gd name="connsiteY5" fmla="*/ 1811547 h 1837426"/>
              <a:gd name="connsiteX6" fmla="*/ 1078302 w 3131389"/>
              <a:gd name="connsiteY6" fmla="*/ 1837426 h 1837426"/>
              <a:gd name="connsiteX7" fmla="*/ 0 w 3131389"/>
              <a:gd name="connsiteY7" fmla="*/ 1828800 h 1837426"/>
              <a:gd name="connsiteX8" fmla="*/ 0 w 3131389"/>
              <a:gd name="connsiteY8" fmla="*/ 0 h 1837426"/>
              <a:gd name="connsiteX0" fmla="*/ 0 w 3131389"/>
              <a:gd name="connsiteY0" fmla="*/ 0 h 1837426"/>
              <a:gd name="connsiteX1" fmla="*/ 3131389 w 3131389"/>
              <a:gd name="connsiteY1" fmla="*/ 0 h 1837426"/>
              <a:gd name="connsiteX2" fmla="*/ 3131389 w 3131389"/>
              <a:gd name="connsiteY2" fmla="*/ 388189 h 1837426"/>
              <a:gd name="connsiteX3" fmla="*/ 2406770 w 3131389"/>
              <a:gd name="connsiteY3" fmla="*/ 388189 h 1837426"/>
              <a:gd name="connsiteX4" fmla="*/ 2398144 w 3131389"/>
              <a:gd name="connsiteY4" fmla="*/ 1828800 h 1837426"/>
              <a:gd name="connsiteX5" fmla="*/ 1078302 w 3131389"/>
              <a:gd name="connsiteY5" fmla="*/ 1837426 h 1837426"/>
              <a:gd name="connsiteX6" fmla="*/ 0 w 3131389"/>
              <a:gd name="connsiteY6" fmla="*/ 1828800 h 1837426"/>
              <a:gd name="connsiteX7" fmla="*/ 0 w 3131389"/>
              <a:gd name="connsiteY7" fmla="*/ 0 h 1837426"/>
              <a:gd name="connsiteX0" fmla="*/ 0 w 3131389"/>
              <a:gd name="connsiteY0" fmla="*/ 0 h 1828800"/>
              <a:gd name="connsiteX1" fmla="*/ 3131389 w 3131389"/>
              <a:gd name="connsiteY1" fmla="*/ 0 h 1828800"/>
              <a:gd name="connsiteX2" fmla="*/ 3131389 w 3131389"/>
              <a:gd name="connsiteY2" fmla="*/ 388189 h 1828800"/>
              <a:gd name="connsiteX3" fmla="*/ 2406770 w 3131389"/>
              <a:gd name="connsiteY3" fmla="*/ 388189 h 1828800"/>
              <a:gd name="connsiteX4" fmla="*/ 2398144 w 3131389"/>
              <a:gd name="connsiteY4" fmla="*/ 1828800 h 1828800"/>
              <a:gd name="connsiteX5" fmla="*/ 0 w 3131389"/>
              <a:gd name="connsiteY5" fmla="*/ 1828800 h 1828800"/>
              <a:gd name="connsiteX6" fmla="*/ 0 w 3131389"/>
              <a:gd name="connsiteY6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31389" h="1828800">
                <a:moveTo>
                  <a:pt x="0" y="0"/>
                </a:moveTo>
                <a:lnTo>
                  <a:pt x="3131389" y="0"/>
                </a:lnTo>
                <a:lnTo>
                  <a:pt x="3131389" y="388189"/>
                </a:lnTo>
                <a:lnTo>
                  <a:pt x="2406770" y="388189"/>
                </a:lnTo>
                <a:cubicBezTo>
                  <a:pt x="2403895" y="868393"/>
                  <a:pt x="2401019" y="1348596"/>
                  <a:pt x="2398144" y="1828800"/>
                </a:cubicBezTo>
                <a:lnTo>
                  <a:pt x="0" y="1828800"/>
                </a:lnTo>
                <a:cubicBezTo>
                  <a:pt x="2876" y="1216324"/>
                  <a:pt x="5751" y="603849"/>
                  <a:pt x="0" y="0"/>
                </a:cubicBezTo>
                <a:close/>
              </a:path>
            </a:pathLst>
          </a:custGeom>
          <a:solidFill>
            <a:srgbClr val="4F81BD"/>
          </a:solidFill>
          <a:ln w="38100">
            <a:solidFill>
              <a:srgbClr val="4F598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1" name="Group 130"/>
          <p:cNvGrpSpPr/>
          <p:nvPr/>
        </p:nvGrpSpPr>
        <p:grpSpPr>
          <a:xfrm>
            <a:off x="228600" y="2743200"/>
            <a:ext cx="4381720" cy="2971800"/>
            <a:chOff x="228600" y="2590800"/>
            <a:chExt cx="4381720" cy="2971800"/>
          </a:xfrm>
        </p:grpSpPr>
        <p:sp>
          <p:nvSpPr>
            <p:cNvPr id="132" name="Rectangle 131"/>
            <p:cNvSpPr/>
            <p:nvPr/>
          </p:nvSpPr>
          <p:spPr>
            <a:xfrm>
              <a:off x="228600" y="2590800"/>
              <a:ext cx="4381720" cy="2971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33" name="Group 132"/>
            <p:cNvGrpSpPr/>
            <p:nvPr/>
          </p:nvGrpSpPr>
          <p:grpSpPr>
            <a:xfrm>
              <a:off x="921233" y="3046445"/>
              <a:ext cx="3124200" cy="1828800"/>
              <a:chOff x="2824066" y="2670110"/>
              <a:chExt cx="3124200" cy="1828800"/>
            </a:xfrm>
          </p:grpSpPr>
          <p:grpSp>
            <p:nvGrpSpPr>
              <p:cNvPr id="134" name="Group 133"/>
              <p:cNvGrpSpPr/>
              <p:nvPr/>
            </p:nvGrpSpPr>
            <p:grpSpPr>
              <a:xfrm>
                <a:off x="2824066" y="2670110"/>
                <a:ext cx="3124200" cy="1828800"/>
                <a:chOff x="2209800" y="2743200"/>
                <a:chExt cx="3124200" cy="1828800"/>
              </a:xfrm>
            </p:grpSpPr>
            <p:sp>
              <p:nvSpPr>
                <p:cNvPr id="137" name="Rectangle 136"/>
                <p:cNvSpPr/>
                <p:nvPr/>
              </p:nvSpPr>
              <p:spPr>
                <a:xfrm>
                  <a:off x="2209800" y="2743200"/>
                  <a:ext cx="2400520" cy="1828800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4610320" y="2743200"/>
                  <a:ext cx="723680" cy="381000"/>
                </a:xfrm>
                <a:prstGeom prst="rect">
                  <a:avLst/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35" name="Rectangle 134"/>
              <p:cNvSpPr/>
              <p:nvPr/>
            </p:nvSpPr>
            <p:spPr>
              <a:xfrm>
                <a:off x="4576666" y="2684725"/>
                <a:ext cx="723680" cy="175885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708392" y="2856058"/>
                <a:ext cx="723680" cy="175885"/>
              </a:xfrm>
              <a:prstGeom prst="rect">
                <a:avLst/>
              </a:prstGeom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39" name="Rectangle 138"/>
          <p:cNvSpPr/>
          <p:nvPr/>
        </p:nvSpPr>
        <p:spPr>
          <a:xfrm>
            <a:off x="1992700" y="4570445"/>
            <a:ext cx="381000" cy="45720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95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29" grpId="0" animBg="1"/>
      <p:bldP spid="1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 smtClean="0"/>
              <a:t>MM, mask filtering</a:t>
            </a:r>
            <a:endParaRPr lang="en-US" sz="36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05462"/>
            <a:ext cx="1890713" cy="1970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906901"/>
            <a:ext cx="1894444" cy="1970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50" y="2895600"/>
            <a:ext cx="1885550" cy="1970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050" y="2921479"/>
            <a:ext cx="1872532" cy="195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024" y="2930277"/>
            <a:ext cx="1894020" cy="197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Right Arrow 52"/>
          <p:cNvSpPr/>
          <p:nvPr/>
        </p:nvSpPr>
        <p:spPr>
          <a:xfrm>
            <a:off x="2590800" y="3623784"/>
            <a:ext cx="100388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Erosion</a:t>
            </a:r>
            <a:endParaRPr lang="en-GB" dirty="0"/>
          </a:p>
        </p:txBody>
      </p:sp>
      <p:sp>
        <p:nvSpPr>
          <p:cNvPr id="54" name="Right Arrow 53"/>
          <p:cNvSpPr/>
          <p:nvPr/>
        </p:nvSpPr>
        <p:spPr>
          <a:xfrm>
            <a:off x="5625516" y="3597905"/>
            <a:ext cx="100388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Dilation</a:t>
            </a:r>
            <a:endParaRPr lang="en-GB" dirty="0"/>
          </a:p>
        </p:txBody>
      </p:sp>
      <p:sp>
        <p:nvSpPr>
          <p:cNvPr id="10" name="Left Brace 9"/>
          <p:cNvSpPr/>
          <p:nvPr/>
        </p:nvSpPr>
        <p:spPr>
          <a:xfrm rot="5400000">
            <a:off x="4457700" y="190500"/>
            <a:ext cx="381000" cy="3962400"/>
          </a:xfrm>
          <a:prstGeom prst="leftBrace">
            <a:avLst>
              <a:gd name="adj1" fmla="val 536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3886200" y="1447800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Opening</a:t>
            </a:r>
            <a:endParaRPr lang="en-GB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00301" y="5486400"/>
            <a:ext cx="42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Opening erase small objects while preserving the shape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34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MM, mask filtering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2590800" y="3604590"/>
            <a:ext cx="100388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Dilation</a:t>
            </a:r>
            <a:endParaRPr lang="en-GB" dirty="0"/>
          </a:p>
        </p:txBody>
      </p:sp>
      <p:sp>
        <p:nvSpPr>
          <p:cNvPr id="54" name="Right Arrow 53"/>
          <p:cNvSpPr/>
          <p:nvPr/>
        </p:nvSpPr>
        <p:spPr>
          <a:xfrm>
            <a:off x="5625516" y="3578711"/>
            <a:ext cx="100388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Erosion</a:t>
            </a:r>
            <a:endParaRPr lang="en-GB" dirty="0"/>
          </a:p>
        </p:txBody>
      </p:sp>
      <p:sp>
        <p:nvSpPr>
          <p:cNvPr id="10" name="Left Brace 9"/>
          <p:cNvSpPr/>
          <p:nvPr/>
        </p:nvSpPr>
        <p:spPr>
          <a:xfrm rot="5400000">
            <a:off x="4457700" y="38100"/>
            <a:ext cx="381000" cy="3962400"/>
          </a:xfrm>
          <a:prstGeom prst="leftBrace">
            <a:avLst>
              <a:gd name="adj1" fmla="val 536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019550" y="1367135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Closing</a:t>
            </a:r>
            <a:endParaRPr lang="en-GB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67000"/>
            <a:ext cx="1790700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657475"/>
            <a:ext cx="1809750" cy="24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676525"/>
            <a:ext cx="1790700" cy="240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675" y="2676525"/>
            <a:ext cx="180975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2667000"/>
            <a:ext cx="1809750" cy="241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400301" y="5791200"/>
            <a:ext cx="42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Closing fill small gaps while preserving the shape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7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0" grpId="0" animBg="1"/>
      <p:bldP spid="11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2" name="Picture 4" descr="https://thumbs.dreamstime.com/z/chrome-pipe-collection-realistic-silver-pieces-various-shapes-lengths-308974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9" b="95462" l="4351" r="86788">
                        <a14:foregroundMark x1="12342" y1="36769" x2="12342" y2="36769"/>
                        <a14:foregroundMark x1="13133" y1="30615" x2="13133" y2="30615"/>
                        <a14:foregroundMark x1="5459" y1="41385" x2="5459" y2="41385"/>
                        <a14:foregroundMark x1="38924" y1="41385" x2="38924" y2="41385"/>
                        <a14:foregroundMark x1="32199" y1="41615" x2="32199" y2="41615"/>
                        <a14:foregroundMark x1="32278" y1="33462" x2="32278" y2="33462"/>
                        <a14:foregroundMark x1="40585" y1="32923" x2="40585" y2="32923"/>
                        <a14:foregroundMark x1="46835" y1="19462" x2="46835" y2="19462"/>
                        <a14:foregroundMark x1="57120" y1="21462" x2="57120" y2="21462"/>
                        <a14:foregroundMark x1="54509" y1="20154" x2="54509" y2="20154"/>
                        <a14:foregroundMark x1="51108" y1="11615" x2="51108" y2="11615"/>
                        <a14:foregroundMark x1="42168" y1="9769" x2="42168" y2="9769"/>
                        <a14:foregroundMark x1="22310" y1="9769" x2="22310" y2="9769"/>
                        <a14:foregroundMark x1="21440" y1="35846" x2="21440" y2="35846"/>
                        <a14:foregroundMark x1="21598" y1="46231" x2="21598" y2="46231"/>
                        <a14:foregroundMark x1="11472" y1="73231" x2="11472" y2="73231"/>
                        <a14:foregroundMark x1="31566" y1="77538" x2="31566" y2="77538"/>
                        <a14:foregroundMark x1="45886" y1="63846" x2="45886" y2="63846"/>
                        <a14:foregroundMark x1="56566" y1="60308" x2="56566" y2="60308"/>
                        <a14:foregroundMark x1="70649" y1="46615" x2="70649" y2="46615"/>
                        <a14:foregroundMark x1="82358" y1="31538" x2="82358" y2="31538"/>
                        <a14:foregroundMark x1="81329" y1="74615" x2="81329" y2="7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6" r="8592" b="3743"/>
          <a:stretch/>
        </p:blipFill>
        <p:spPr bwMode="auto">
          <a:xfrm>
            <a:off x="685800" y="166777"/>
            <a:ext cx="7696200" cy="64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4600" y="2362200"/>
            <a:ext cx="4419600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 smtClean="0">
                <a:solidFill>
                  <a:schemeClr val="tx1"/>
                </a:solidFill>
              </a:rPr>
              <a:t>Watershed</a:t>
            </a:r>
            <a:endParaRPr lang="en-GB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/>
          <p:cNvGrpSpPr/>
          <p:nvPr/>
        </p:nvGrpSpPr>
        <p:grpSpPr>
          <a:xfrm>
            <a:off x="1446408" y="5309851"/>
            <a:ext cx="2425128" cy="869186"/>
            <a:chOff x="5345063" y="5246477"/>
            <a:chExt cx="2425128" cy="89011"/>
          </a:xfrm>
        </p:grpSpPr>
        <p:sp>
          <p:nvSpPr>
            <p:cNvPr id="101" name="Rectangle 100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444570" y="5374697"/>
            <a:ext cx="2425128" cy="289232"/>
            <a:chOff x="5345063" y="5246471"/>
            <a:chExt cx="2425128" cy="89017"/>
          </a:xfrm>
        </p:grpSpPr>
        <p:sp>
          <p:nvSpPr>
            <p:cNvPr id="98" name="Rectangle 97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345063" y="5246471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Watershed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664822" y="4803998"/>
            <a:ext cx="38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 1D explanation along the red cut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8208" y="5261454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White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752224" y="592927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Black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87" y="1461962"/>
            <a:ext cx="2816013" cy="286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Connector 41"/>
          <p:cNvCxnSpPr/>
          <p:nvPr/>
        </p:nvCxnSpPr>
        <p:spPr>
          <a:xfrm flipH="1">
            <a:off x="2524592" y="1641843"/>
            <a:ext cx="609600" cy="2514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61962"/>
            <a:ext cx="2841752" cy="2860610"/>
          </a:xfrm>
          <a:prstGeom prst="rect">
            <a:avLst/>
          </a:prstGeom>
          <a:solidFill>
            <a:srgbClr val="C2E610"/>
          </a:solidFill>
          <a:ln>
            <a:noFill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48589"/>
            <a:ext cx="2807422" cy="286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17" y="1466914"/>
            <a:ext cx="2832702" cy="286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54531"/>
            <a:ext cx="2850024" cy="287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47800"/>
            <a:ext cx="2850024" cy="290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1446408" y="5337654"/>
            <a:ext cx="2425128" cy="152400"/>
            <a:chOff x="5345063" y="5246477"/>
            <a:chExt cx="2425128" cy="89011"/>
          </a:xfrm>
        </p:grpSpPr>
        <p:sp>
          <p:nvSpPr>
            <p:cNvPr id="66" name="Rectangle 65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55852" y="5491596"/>
            <a:ext cx="2425128" cy="304801"/>
            <a:chOff x="5345063" y="5246477"/>
            <a:chExt cx="2425128" cy="89011"/>
          </a:xfrm>
        </p:grpSpPr>
        <p:sp>
          <p:nvSpPr>
            <p:cNvPr id="77" name="Rectangle 76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444286" y="5407013"/>
            <a:ext cx="2425128" cy="591618"/>
            <a:chOff x="5345063" y="5246477"/>
            <a:chExt cx="2425128" cy="89011"/>
          </a:xfrm>
        </p:grpSpPr>
        <p:sp>
          <p:nvSpPr>
            <p:cNvPr id="81" name="Rectangle 80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442448" y="5401671"/>
            <a:ext cx="2425128" cy="869186"/>
            <a:chOff x="5345063" y="5246477"/>
            <a:chExt cx="2425128" cy="89011"/>
          </a:xfrm>
        </p:grpSpPr>
        <p:sp>
          <p:nvSpPr>
            <p:cNvPr id="84" name="Rectangle 83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Freeform 85"/>
          <p:cNvSpPr/>
          <p:nvPr/>
        </p:nvSpPr>
        <p:spPr>
          <a:xfrm rot="10800000" flipV="1">
            <a:off x="1446409" y="5300997"/>
            <a:ext cx="2420129" cy="878039"/>
          </a:xfrm>
          <a:custGeom>
            <a:avLst/>
            <a:gdLst>
              <a:gd name="connsiteX0" fmla="*/ 0 w 1991762"/>
              <a:gd name="connsiteY0" fmla="*/ 9053 h 697117"/>
              <a:gd name="connsiteX1" fmla="*/ 0 w 1991762"/>
              <a:gd name="connsiteY1" fmla="*/ 697117 h 697117"/>
              <a:gd name="connsiteX2" fmla="*/ 253497 w 1991762"/>
              <a:gd name="connsiteY2" fmla="*/ 688063 h 697117"/>
              <a:gd name="connsiteX3" fmla="*/ 724277 w 1991762"/>
              <a:gd name="connsiteY3" fmla="*/ 27160 h 697117"/>
              <a:gd name="connsiteX4" fmla="*/ 1050202 w 1991762"/>
              <a:gd name="connsiteY4" fmla="*/ 244443 h 697117"/>
              <a:gd name="connsiteX5" fmla="*/ 1394234 w 1991762"/>
              <a:gd name="connsiteY5" fmla="*/ 99588 h 697117"/>
              <a:gd name="connsiteX6" fmla="*/ 1711105 w 1991762"/>
              <a:gd name="connsiteY6" fmla="*/ 697117 h 697117"/>
              <a:gd name="connsiteX7" fmla="*/ 1982709 w 1991762"/>
              <a:gd name="connsiteY7" fmla="*/ 688063 h 697117"/>
              <a:gd name="connsiteX8" fmla="*/ 1991762 w 1991762"/>
              <a:gd name="connsiteY8" fmla="*/ 0 h 697117"/>
              <a:gd name="connsiteX9" fmla="*/ 0 w 1991762"/>
              <a:gd name="connsiteY9" fmla="*/ 9053 h 697117"/>
              <a:gd name="connsiteX0" fmla="*/ 2713 w 1994475"/>
              <a:gd name="connsiteY0" fmla="*/ 9053 h 697117"/>
              <a:gd name="connsiteX1" fmla="*/ 0 w 1994475"/>
              <a:gd name="connsiteY1" fmla="*/ 691884 h 697117"/>
              <a:gd name="connsiteX2" fmla="*/ 256210 w 1994475"/>
              <a:gd name="connsiteY2" fmla="*/ 688063 h 697117"/>
              <a:gd name="connsiteX3" fmla="*/ 726990 w 1994475"/>
              <a:gd name="connsiteY3" fmla="*/ 27160 h 697117"/>
              <a:gd name="connsiteX4" fmla="*/ 1052915 w 1994475"/>
              <a:gd name="connsiteY4" fmla="*/ 244443 h 697117"/>
              <a:gd name="connsiteX5" fmla="*/ 1396947 w 1994475"/>
              <a:gd name="connsiteY5" fmla="*/ 99588 h 697117"/>
              <a:gd name="connsiteX6" fmla="*/ 1713818 w 1994475"/>
              <a:gd name="connsiteY6" fmla="*/ 697117 h 697117"/>
              <a:gd name="connsiteX7" fmla="*/ 1985422 w 1994475"/>
              <a:gd name="connsiteY7" fmla="*/ 688063 h 697117"/>
              <a:gd name="connsiteX8" fmla="*/ 1994475 w 1994475"/>
              <a:gd name="connsiteY8" fmla="*/ 0 h 697117"/>
              <a:gd name="connsiteX9" fmla="*/ 2713 w 1994475"/>
              <a:gd name="connsiteY9" fmla="*/ 9053 h 697117"/>
              <a:gd name="connsiteX0" fmla="*/ 2713 w 1994475"/>
              <a:gd name="connsiteY0" fmla="*/ 9053 h 691884"/>
              <a:gd name="connsiteX1" fmla="*/ 0 w 1994475"/>
              <a:gd name="connsiteY1" fmla="*/ 691884 h 691884"/>
              <a:gd name="connsiteX2" fmla="*/ 256210 w 1994475"/>
              <a:gd name="connsiteY2" fmla="*/ 688063 h 691884"/>
              <a:gd name="connsiteX3" fmla="*/ 726990 w 1994475"/>
              <a:gd name="connsiteY3" fmla="*/ 27160 h 691884"/>
              <a:gd name="connsiteX4" fmla="*/ 1052915 w 1994475"/>
              <a:gd name="connsiteY4" fmla="*/ 244443 h 691884"/>
              <a:gd name="connsiteX5" fmla="*/ 1396947 w 1994475"/>
              <a:gd name="connsiteY5" fmla="*/ 99588 h 691884"/>
              <a:gd name="connsiteX6" fmla="*/ 1713818 w 1994475"/>
              <a:gd name="connsiteY6" fmla="*/ 686650 h 691884"/>
              <a:gd name="connsiteX7" fmla="*/ 1985422 w 1994475"/>
              <a:gd name="connsiteY7" fmla="*/ 688063 h 691884"/>
              <a:gd name="connsiteX8" fmla="*/ 1994475 w 1994475"/>
              <a:gd name="connsiteY8" fmla="*/ 0 h 691884"/>
              <a:gd name="connsiteX9" fmla="*/ 2713 w 1994475"/>
              <a:gd name="connsiteY9" fmla="*/ 9053 h 691884"/>
              <a:gd name="connsiteX0" fmla="*/ 2713 w 1994475"/>
              <a:gd name="connsiteY0" fmla="*/ 9053 h 691884"/>
              <a:gd name="connsiteX1" fmla="*/ 0 w 1994475"/>
              <a:gd name="connsiteY1" fmla="*/ 691884 h 691884"/>
              <a:gd name="connsiteX2" fmla="*/ 256210 w 1994475"/>
              <a:gd name="connsiteY2" fmla="*/ 688063 h 691884"/>
              <a:gd name="connsiteX3" fmla="*/ 726990 w 1994475"/>
              <a:gd name="connsiteY3" fmla="*/ 27160 h 691884"/>
              <a:gd name="connsiteX4" fmla="*/ 1052915 w 1994475"/>
              <a:gd name="connsiteY4" fmla="*/ 244443 h 691884"/>
              <a:gd name="connsiteX5" fmla="*/ 1396947 w 1994475"/>
              <a:gd name="connsiteY5" fmla="*/ 99588 h 691884"/>
              <a:gd name="connsiteX6" fmla="*/ 1711105 w 1994475"/>
              <a:gd name="connsiteY6" fmla="*/ 691884 h 691884"/>
              <a:gd name="connsiteX7" fmla="*/ 1985422 w 1994475"/>
              <a:gd name="connsiteY7" fmla="*/ 688063 h 691884"/>
              <a:gd name="connsiteX8" fmla="*/ 1994475 w 1994475"/>
              <a:gd name="connsiteY8" fmla="*/ 0 h 691884"/>
              <a:gd name="connsiteX9" fmla="*/ 2713 w 1994475"/>
              <a:gd name="connsiteY9" fmla="*/ 9053 h 691884"/>
              <a:gd name="connsiteX0" fmla="*/ 2713 w 1996275"/>
              <a:gd name="connsiteY0" fmla="*/ 9053 h 691884"/>
              <a:gd name="connsiteX1" fmla="*/ 0 w 1996275"/>
              <a:gd name="connsiteY1" fmla="*/ 691884 h 691884"/>
              <a:gd name="connsiteX2" fmla="*/ 256210 w 1996275"/>
              <a:gd name="connsiteY2" fmla="*/ 688063 h 691884"/>
              <a:gd name="connsiteX3" fmla="*/ 726990 w 1996275"/>
              <a:gd name="connsiteY3" fmla="*/ 27160 h 691884"/>
              <a:gd name="connsiteX4" fmla="*/ 1052915 w 1996275"/>
              <a:gd name="connsiteY4" fmla="*/ 244443 h 691884"/>
              <a:gd name="connsiteX5" fmla="*/ 1396947 w 1996275"/>
              <a:gd name="connsiteY5" fmla="*/ 99588 h 691884"/>
              <a:gd name="connsiteX6" fmla="*/ 1711105 w 1996275"/>
              <a:gd name="connsiteY6" fmla="*/ 691884 h 691884"/>
              <a:gd name="connsiteX7" fmla="*/ 1996275 w 1996275"/>
              <a:gd name="connsiteY7" fmla="*/ 680212 h 691884"/>
              <a:gd name="connsiteX8" fmla="*/ 1994475 w 1996275"/>
              <a:gd name="connsiteY8" fmla="*/ 0 h 691884"/>
              <a:gd name="connsiteX9" fmla="*/ 2713 w 1996275"/>
              <a:gd name="connsiteY9" fmla="*/ 9053 h 691884"/>
              <a:gd name="connsiteX0" fmla="*/ 2713 w 1994475"/>
              <a:gd name="connsiteY0" fmla="*/ 9053 h 691884"/>
              <a:gd name="connsiteX1" fmla="*/ 0 w 1994475"/>
              <a:gd name="connsiteY1" fmla="*/ 691884 h 691884"/>
              <a:gd name="connsiteX2" fmla="*/ 256210 w 1994475"/>
              <a:gd name="connsiteY2" fmla="*/ 688063 h 691884"/>
              <a:gd name="connsiteX3" fmla="*/ 726990 w 1994475"/>
              <a:gd name="connsiteY3" fmla="*/ 27160 h 691884"/>
              <a:gd name="connsiteX4" fmla="*/ 1052915 w 1994475"/>
              <a:gd name="connsiteY4" fmla="*/ 244443 h 691884"/>
              <a:gd name="connsiteX5" fmla="*/ 1396947 w 1994475"/>
              <a:gd name="connsiteY5" fmla="*/ 99588 h 691884"/>
              <a:gd name="connsiteX6" fmla="*/ 1711105 w 1994475"/>
              <a:gd name="connsiteY6" fmla="*/ 691884 h 691884"/>
              <a:gd name="connsiteX7" fmla="*/ 1988134 w 1994475"/>
              <a:gd name="connsiteY7" fmla="*/ 682828 h 691884"/>
              <a:gd name="connsiteX8" fmla="*/ 1994475 w 1994475"/>
              <a:gd name="connsiteY8" fmla="*/ 0 h 691884"/>
              <a:gd name="connsiteX9" fmla="*/ 2713 w 1994475"/>
              <a:gd name="connsiteY9" fmla="*/ 9053 h 691884"/>
              <a:gd name="connsiteX0" fmla="*/ 2713 w 1996730"/>
              <a:gd name="connsiteY0" fmla="*/ 9053 h 691884"/>
              <a:gd name="connsiteX1" fmla="*/ 0 w 1996730"/>
              <a:gd name="connsiteY1" fmla="*/ 691884 h 691884"/>
              <a:gd name="connsiteX2" fmla="*/ 256210 w 1996730"/>
              <a:gd name="connsiteY2" fmla="*/ 688063 h 691884"/>
              <a:gd name="connsiteX3" fmla="*/ 726990 w 1996730"/>
              <a:gd name="connsiteY3" fmla="*/ 27160 h 691884"/>
              <a:gd name="connsiteX4" fmla="*/ 1052915 w 1996730"/>
              <a:gd name="connsiteY4" fmla="*/ 244443 h 691884"/>
              <a:gd name="connsiteX5" fmla="*/ 1396947 w 1996730"/>
              <a:gd name="connsiteY5" fmla="*/ 99588 h 691884"/>
              <a:gd name="connsiteX6" fmla="*/ 1711105 w 1996730"/>
              <a:gd name="connsiteY6" fmla="*/ 691884 h 691884"/>
              <a:gd name="connsiteX7" fmla="*/ 1996274 w 1996730"/>
              <a:gd name="connsiteY7" fmla="*/ 688061 h 691884"/>
              <a:gd name="connsiteX8" fmla="*/ 1994475 w 1996730"/>
              <a:gd name="connsiteY8" fmla="*/ 0 h 691884"/>
              <a:gd name="connsiteX9" fmla="*/ 2713 w 1996730"/>
              <a:gd name="connsiteY9" fmla="*/ 9053 h 691884"/>
              <a:gd name="connsiteX0" fmla="*/ 2713 w 1994475"/>
              <a:gd name="connsiteY0" fmla="*/ 9053 h 695912"/>
              <a:gd name="connsiteX1" fmla="*/ 0 w 1994475"/>
              <a:gd name="connsiteY1" fmla="*/ 691884 h 695912"/>
              <a:gd name="connsiteX2" fmla="*/ 256210 w 1994475"/>
              <a:gd name="connsiteY2" fmla="*/ 688063 h 695912"/>
              <a:gd name="connsiteX3" fmla="*/ 726990 w 1994475"/>
              <a:gd name="connsiteY3" fmla="*/ 27160 h 695912"/>
              <a:gd name="connsiteX4" fmla="*/ 1052915 w 1994475"/>
              <a:gd name="connsiteY4" fmla="*/ 244443 h 695912"/>
              <a:gd name="connsiteX5" fmla="*/ 1396947 w 1994475"/>
              <a:gd name="connsiteY5" fmla="*/ 99588 h 695912"/>
              <a:gd name="connsiteX6" fmla="*/ 1711105 w 1994475"/>
              <a:gd name="connsiteY6" fmla="*/ 691884 h 695912"/>
              <a:gd name="connsiteX7" fmla="*/ 1988133 w 1994475"/>
              <a:gd name="connsiteY7" fmla="*/ 695912 h 695912"/>
              <a:gd name="connsiteX8" fmla="*/ 1994475 w 1994475"/>
              <a:gd name="connsiteY8" fmla="*/ 0 h 695912"/>
              <a:gd name="connsiteX9" fmla="*/ 2713 w 1994475"/>
              <a:gd name="connsiteY9" fmla="*/ 9053 h 695912"/>
              <a:gd name="connsiteX0" fmla="*/ 2713 w 1997188"/>
              <a:gd name="connsiteY0" fmla="*/ 11670 h 698529"/>
              <a:gd name="connsiteX1" fmla="*/ 0 w 1997188"/>
              <a:gd name="connsiteY1" fmla="*/ 694501 h 698529"/>
              <a:gd name="connsiteX2" fmla="*/ 256210 w 1997188"/>
              <a:gd name="connsiteY2" fmla="*/ 690680 h 698529"/>
              <a:gd name="connsiteX3" fmla="*/ 726990 w 1997188"/>
              <a:gd name="connsiteY3" fmla="*/ 29777 h 698529"/>
              <a:gd name="connsiteX4" fmla="*/ 1052915 w 1997188"/>
              <a:gd name="connsiteY4" fmla="*/ 247060 h 698529"/>
              <a:gd name="connsiteX5" fmla="*/ 1396947 w 1997188"/>
              <a:gd name="connsiteY5" fmla="*/ 102205 h 698529"/>
              <a:gd name="connsiteX6" fmla="*/ 1711105 w 1997188"/>
              <a:gd name="connsiteY6" fmla="*/ 694501 h 698529"/>
              <a:gd name="connsiteX7" fmla="*/ 1988133 w 1997188"/>
              <a:gd name="connsiteY7" fmla="*/ 698529 h 698529"/>
              <a:gd name="connsiteX8" fmla="*/ 1997188 w 1997188"/>
              <a:gd name="connsiteY8" fmla="*/ 0 h 698529"/>
              <a:gd name="connsiteX9" fmla="*/ 2713 w 1997188"/>
              <a:gd name="connsiteY9" fmla="*/ 11670 h 698529"/>
              <a:gd name="connsiteX0" fmla="*/ 2713 w 1995224"/>
              <a:gd name="connsiteY0" fmla="*/ 13564 h 700423"/>
              <a:gd name="connsiteX1" fmla="*/ 0 w 1995224"/>
              <a:gd name="connsiteY1" fmla="*/ 696395 h 700423"/>
              <a:gd name="connsiteX2" fmla="*/ 256210 w 1995224"/>
              <a:gd name="connsiteY2" fmla="*/ 692574 h 700423"/>
              <a:gd name="connsiteX3" fmla="*/ 726990 w 1995224"/>
              <a:gd name="connsiteY3" fmla="*/ 31671 h 700423"/>
              <a:gd name="connsiteX4" fmla="*/ 1052915 w 1995224"/>
              <a:gd name="connsiteY4" fmla="*/ 248954 h 700423"/>
              <a:gd name="connsiteX5" fmla="*/ 1396947 w 1995224"/>
              <a:gd name="connsiteY5" fmla="*/ 104099 h 700423"/>
              <a:gd name="connsiteX6" fmla="*/ 1711105 w 1995224"/>
              <a:gd name="connsiteY6" fmla="*/ 696395 h 700423"/>
              <a:gd name="connsiteX7" fmla="*/ 1988133 w 1995224"/>
              <a:gd name="connsiteY7" fmla="*/ 700423 h 700423"/>
              <a:gd name="connsiteX8" fmla="*/ 1995224 w 1995224"/>
              <a:gd name="connsiteY8" fmla="*/ 0 h 700423"/>
              <a:gd name="connsiteX9" fmla="*/ 2713 w 1995224"/>
              <a:gd name="connsiteY9" fmla="*/ 13564 h 700423"/>
              <a:gd name="connsiteX0" fmla="*/ 2713 w 1995224"/>
              <a:gd name="connsiteY0" fmla="*/ 13564 h 700423"/>
              <a:gd name="connsiteX1" fmla="*/ 0 w 1995224"/>
              <a:gd name="connsiteY1" fmla="*/ 696395 h 700423"/>
              <a:gd name="connsiteX2" fmla="*/ 256210 w 1995224"/>
              <a:gd name="connsiteY2" fmla="*/ 692574 h 700423"/>
              <a:gd name="connsiteX3" fmla="*/ 726990 w 1995224"/>
              <a:gd name="connsiteY3" fmla="*/ 31671 h 700423"/>
              <a:gd name="connsiteX4" fmla="*/ 1052915 w 1995224"/>
              <a:gd name="connsiteY4" fmla="*/ 248954 h 700423"/>
              <a:gd name="connsiteX5" fmla="*/ 1396947 w 1995224"/>
              <a:gd name="connsiteY5" fmla="*/ 104099 h 700423"/>
              <a:gd name="connsiteX6" fmla="*/ 1711105 w 1995224"/>
              <a:gd name="connsiteY6" fmla="*/ 696395 h 700423"/>
              <a:gd name="connsiteX7" fmla="*/ 1994027 w 1995224"/>
              <a:gd name="connsiteY7" fmla="*/ 700423 h 700423"/>
              <a:gd name="connsiteX8" fmla="*/ 1995224 w 1995224"/>
              <a:gd name="connsiteY8" fmla="*/ 0 h 700423"/>
              <a:gd name="connsiteX9" fmla="*/ 2713 w 1995224"/>
              <a:gd name="connsiteY9" fmla="*/ 13564 h 700423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1052915 w 1996524"/>
              <a:gd name="connsiteY4" fmla="*/ 248954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999033 w 1996524"/>
              <a:gd name="connsiteY4" fmla="*/ 268939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1019987 w 1996524"/>
              <a:gd name="connsiteY4" fmla="*/ 268939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1004271 w 1996524"/>
              <a:gd name="connsiteY4" fmla="*/ 268939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6524" h="698529">
                <a:moveTo>
                  <a:pt x="2713" y="13564"/>
                </a:moveTo>
                <a:cubicBezTo>
                  <a:pt x="1809" y="241174"/>
                  <a:pt x="904" y="468785"/>
                  <a:pt x="0" y="696395"/>
                </a:cubicBezTo>
                <a:lnTo>
                  <a:pt x="256210" y="692574"/>
                </a:lnTo>
                <a:lnTo>
                  <a:pt x="726990" y="31671"/>
                </a:lnTo>
                <a:lnTo>
                  <a:pt x="1004271" y="268939"/>
                </a:lnTo>
                <a:lnTo>
                  <a:pt x="1396947" y="104099"/>
                </a:lnTo>
                <a:lnTo>
                  <a:pt x="1711105" y="696395"/>
                </a:lnTo>
                <a:lnTo>
                  <a:pt x="1995991" y="698529"/>
                </a:lnTo>
                <a:cubicBezTo>
                  <a:pt x="1998105" y="470920"/>
                  <a:pt x="1993110" y="227609"/>
                  <a:pt x="1995224" y="0"/>
                </a:cubicBezTo>
                <a:lnTo>
                  <a:pt x="2713" y="1356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 rot="10800000" flipH="1" flipV="1">
            <a:off x="2970408" y="5261454"/>
            <a:ext cx="95251" cy="113242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 rot="10800000" flipH="1" flipV="1">
            <a:off x="2132208" y="5361420"/>
            <a:ext cx="95251" cy="113242"/>
          </a:xfrm>
          <a:prstGeom prst="ellipse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5177434" y="4901240"/>
            <a:ext cx="3460728" cy="1457169"/>
            <a:chOff x="5177434" y="4901240"/>
            <a:chExt cx="3460728" cy="1457169"/>
          </a:xfrm>
        </p:grpSpPr>
        <p:sp>
          <p:nvSpPr>
            <p:cNvPr id="103" name="Rectangle 102"/>
            <p:cNvSpPr/>
            <p:nvPr/>
          </p:nvSpPr>
          <p:spPr>
            <a:xfrm>
              <a:off x="5177434" y="4901240"/>
              <a:ext cx="3460728" cy="1457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sx="102000" sy="102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325167" y="5027576"/>
              <a:ext cx="3159029" cy="120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1000"/>
                </a:spcAft>
              </a:pPr>
              <a:r>
                <a:rPr lang="en-GB" sz="1600" b="1" dirty="0" smtClean="0">
                  <a:solidFill>
                    <a:schemeClr val="tx2">
                      <a:lumMod val="75000"/>
                    </a:schemeClr>
                  </a:solidFill>
                </a:rPr>
                <a:t>Watershed algorithm</a:t>
              </a:r>
              <a:endParaRPr lang="en-GB" sz="16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>
                <a:spcAft>
                  <a:spcPts val="1000"/>
                </a:spcAft>
              </a:pPr>
              <a:r>
                <a:rPr lang="en-GB" sz="1600" dirty="0" smtClean="0">
                  <a:solidFill>
                    <a:schemeClr val="tx2">
                      <a:lumMod val="75000"/>
                    </a:schemeClr>
                  </a:solidFill>
                </a:rPr>
                <a:t>gradually flood an image peaks from its maxima until it reaches a threshold (the stopping criteria).</a:t>
              </a:r>
            </a:p>
          </p:txBody>
        </p:sp>
      </p:grp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48589"/>
            <a:ext cx="2841752" cy="2873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5882690" y="2075390"/>
            <a:ext cx="1429980" cy="1500347"/>
            <a:chOff x="5882690" y="2338547"/>
            <a:chExt cx="1429980" cy="1500347"/>
          </a:xfrm>
        </p:grpSpPr>
        <p:sp>
          <p:nvSpPr>
            <p:cNvPr id="106" name="Oval 105"/>
            <p:cNvSpPr/>
            <p:nvPr/>
          </p:nvSpPr>
          <p:spPr>
            <a:xfrm>
              <a:off x="5882690" y="2338547"/>
              <a:ext cx="184735" cy="181294"/>
            </a:xfrm>
            <a:prstGeom prst="ellipse">
              <a:avLst/>
            </a:prstGeom>
            <a:solidFill>
              <a:srgbClr val="C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>
              <a:off x="7127935" y="2543494"/>
              <a:ext cx="184735" cy="181294"/>
            </a:xfrm>
            <a:prstGeom prst="ellipse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>
              <a:off x="6934639" y="3657600"/>
              <a:ext cx="184735" cy="181294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83600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1" grpId="0"/>
      <p:bldP spid="72" grpId="0"/>
      <p:bldP spid="86" grpId="0" animBg="1"/>
      <p:bldP spid="94" grpId="0" animBg="1"/>
      <p:bldP spid="9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707" y="1313383"/>
            <a:ext cx="6734893" cy="4782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Day 1: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Introduction &amp;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asic concepts</a:t>
            </a:r>
            <a:endParaRPr lang="en-US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Segmentation 1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Day 2:</a:t>
            </a:r>
          </a:p>
          <a:p>
            <a:pPr marL="457200" lvl="0" indent="-457200"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008000"/>
                </a:solidFill>
              </a:rPr>
              <a:t>Measure </a:t>
            </a:r>
            <a:r>
              <a:rPr lang="en-US" sz="2400" b="1" dirty="0">
                <a:solidFill>
                  <a:srgbClr val="008000"/>
                </a:solidFill>
              </a:rPr>
              <a:t>in time sequence and </a:t>
            </a:r>
            <a:r>
              <a:rPr lang="en-US" sz="2400" b="1" dirty="0" smtClean="0">
                <a:solidFill>
                  <a:srgbClr val="008000"/>
                </a:solidFill>
              </a:rPr>
              <a:t>tracking</a:t>
            </a:r>
            <a:endParaRPr lang="en-US" sz="12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sz="2400" b="1" u="sng" dirty="0" smtClean="0">
                <a:solidFill>
                  <a:srgbClr val="008000"/>
                </a:solidFill>
              </a:rPr>
              <a:t>Segmentation 2</a:t>
            </a:r>
            <a:r>
              <a:rPr lang="en-US" sz="2400" b="1" dirty="0" smtClean="0">
                <a:solidFill>
                  <a:srgbClr val="008000"/>
                </a:solidFill>
              </a:rPr>
              <a:t/>
            </a:r>
            <a:br>
              <a:rPr lang="en-US" sz="2400" b="1" dirty="0" smtClean="0">
                <a:solidFill>
                  <a:srgbClr val="008000"/>
                </a:solidFill>
              </a:rPr>
            </a:br>
            <a:endParaRPr lang="en-US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b="1" dirty="0" smtClean="0">
                <a:solidFill>
                  <a:srgbClr val="A50021"/>
                </a:solidFill>
              </a:rPr>
              <a:t>Day 3:</a:t>
            </a:r>
          </a:p>
          <a:p>
            <a:pPr marL="514350" lvl="0" indent="-514350"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A50021"/>
                </a:solidFill>
              </a:rPr>
              <a:t>Visualize </a:t>
            </a:r>
            <a:r>
              <a:rPr lang="en-US" sz="2400" b="1" dirty="0">
                <a:solidFill>
                  <a:srgbClr val="A50021"/>
                </a:solidFill>
              </a:rPr>
              <a:t>and Explore 3D </a:t>
            </a:r>
            <a:r>
              <a:rPr lang="en-US" sz="2400" b="1" dirty="0" smtClean="0">
                <a:solidFill>
                  <a:srgbClr val="A50021"/>
                </a:solidFill>
              </a:rPr>
              <a:t>images</a:t>
            </a:r>
            <a:endParaRPr lang="en-US" sz="1200" dirty="0">
              <a:solidFill>
                <a:srgbClr val="A50021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A50021"/>
                </a:solidFill>
              </a:rPr>
              <a:t>Spot detection and segmentation in 3D</a:t>
            </a:r>
            <a:br>
              <a:rPr lang="en-US" sz="2400" b="1" dirty="0" smtClean="0">
                <a:solidFill>
                  <a:srgbClr val="A50021"/>
                </a:solidFill>
              </a:rPr>
            </a:br>
            <a:endParaRPr lang="en-US" sz="1200" b="1" dirty="0" smtClean="0">
              <a:solidFill>
                <a:srgbClr val="A5002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2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H-Maxima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10"/>
            <a:ext cx="3453429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09"/>
            <a:ext cx="3459607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3080" y="1009848"/>
            <a:ext cx="4966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Can one detect Object With Maxima?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Maxima are sensitive to noise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296729" y="2872928"/>
            <a:ext cx="2850276" cy="3057523"/>
          </a:xfrm>
          <a:custGeom>
            <a:avLst/>
            <a:gdLst>
              <a:gd name="connsiteX0" fmla="*/ 0 w 4762500"/>
              <a:gd name="connsiteY0" fmla="*/ 2896071 h 2896071"/>
              <a:gd name="connsiteX1" fmla="*/ 647700 w 4762500"/>
              <a:gd name="connsiteY1" fmla="*/ 2734146 h 2896071"/>
              <a:gd name="connsiteX2" fmla="*/ 838200 w 4762500"/>
              <a:gd name="connsiteY2" fmla="*/ 2610321 h 2896071"/>
              <a:gd name="connsiteX3" fmla="*/ 990600 w 4762500"/>
              <a:gd name="connsiteY3" fmla="*/ 2753196 h 2896071"/>
              <a:gd name="connsiteX4" fmla="*/ 1104900 w 4762500"/>
              <a:gd name="connsiteY4" fmla="*/ 2457921 h 2896071"/>
              <a:gd name="connsiteX5" fmla="*/ 1228725 w 4762500"/>
              <a:gd name="connsiteY5" fmla="*/ 2581746 h 2896071"/>
              <a:gd name="connsiteX6" fmla="*/ 1343025 w 4762500"/>
              <a:gd name="connsiteY6" fmla="*/ 2191221 h 2896071"/>
              <a:gd name="connsiteX7" fmla="*/ 1533525 w 4762500"/>
              <a:gd name="connsiteY7" fmla="*/ 1219671 h 2896071"/>
              <a:gd name="connsiteX8" fmla="*/ 1704975 w 4762500"/>
              <a:gd name="connsiteY8" fmla="*/ 571971 h 2896071"/>
              <a:gd name="connsiteX9" fmla="*/ 1809750 w 4762500"/>
              <a:gd name="connsiteY9" fmla="*/ 591021 h 2896071"/>
              <a:gd name="connsiteX10" fmla="*/ 1857375 w 4762500"/>
              <a:gd name="connsiteY10" fmla="*/ 410046 h 2896071"/>
              <a:gd name="connsiteX11" fmla="*/ 1905000 w 4762500"/>
              <a:gd name="connsiteY11" fmla="*/ 371946 h 2896071"/>
              <a:gd name="connsiteX12" fmla="*/ 1981200 w 4762500"/>
              <a:gd name="connsiteY12" fmla="*/ 248121 h 2896071"/>
              <a:gd name="connsiteX13" fmla="*/ 2114550 w 4762500"/>
              <a:gd name="connsiteY13" fmla="*/ 343371 h 2896071"/>
              <a:gd name="connsiteX14" fmla="*/ 2257425 w 4762500"/>
              <a:gd name="connsiteY14" fmla="*/ 471 h 2896071"/>
              <a:gd name="connsiteX15" fmla="*/ 2371725 w 4762500"/>
              <a:gd name="connsiteY15" fmla="*/ 267171 h 2896071"/>
              <a:gd name="connsiteX16" fmla="*/ 2476500 w 4762500"/>
              <a:gd name="connsiteY16" fmla="*/ 190971 h 2896071"/>
              <a:gd name="connsiteX17" fmla="*/ 2686050 w 4762500"/>
              <a:gd name="connsiteY17" fmla="*/ 343371 h 2896071"/>
              <a:gd name="connsiteX18" fmla="*/ 2819400 w 4762500"/>
              <a:gd name="connsiteY18" fmla="*/ 238596 h 2896071"/>
              <a:gd name="connsiteX19" fmla="*/ 2990850 w 4762500"/>
              <a:gd name="connsiteY19" fmla="*/ 638646 h 2896071"/>
              <a:gd name="connsiteX20" fmla="*/ 3190875 w 4762500"/>
              <a:gd name="connsiteY20" fmla="*/ 1152996 h 2896071"/>
              <a:gd name="connsiteX21" fmla="*/ 3286125 w 4762500"/>
              <a:gd name="connsiteY21" fmla="*/ 1114896 h 2896071"/>
              <a:gd name="connsiteX22" fmla="*/ 3486150 w 4762500"/>
              <a:gd name="connsiteY22" fmla="*/ 2115021 h 2896071"/>
              <a:gd name="connsiteX23" fmla="*/ 3638550 w 4762500"/>
              <a:gd name="connsiteY23" fmla="*/ 2153121 h 2896071"/>
              <a:gd name="connsiteX24" fmla="*/ 3771900 w 4762500"/>
              <a:gd name="connsiteY24" fmla="*/ 2362671 h 2896071"/>
              <a:gd name="connsiteX25" fmla="*/ 3867150 w 4762500"/>
              <a:gd name="connsiteY25" fmla="*/ 2391246 h 2896071"/>
              <a:gd name="connsiteX26" fmla="*/ 4048125 w 4762500"/>
              <a:gd name="connsiteY26" fmla="*/ 2486496 h 2896071"/>
              <a:gd name="connsiteX27" fmla="*/ 4171950 w 4762500"/>
              <a:gd name="connsiteY27" fmla="*/ 2343621 h 2896071"/>
              <a:gd name="connsiteX28" fmla="*/ 4276725 w 4762500"/>
              <a:gd name="connsiteY28" fmla="*/ 2448396 h 2896071"/>
              <a:gd name="connsiteX29" fmla="*/ 4391025 w 4762500"/>
              <a:gd name="connsiteY29" fmla="*/ 2562696 h 2896071"/>
              <a:gd name="connsiteX30" fmla="*/ 4448175 w 4762500"/>
              <a:gd name="connsiteY30" fmla="*/ 2486496 h 2896071"/>
              <a:gd name="connsiteX31" fmla="*/ 4591050 w 4762500"/>
              <a:gd name="connsiteY31" fmla="*/ 2610321 h 2896071"/>
              <a:gd name="connsiteX32" fmla="*/ 4762500 w 4762500"/>
              <a:gd name="connsiteY32" fmla="*/ 2676996 h 289607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56308 w 4780608"/>
              <a:gd name="connsiteY2" fmla="*/ 26103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4 w 4780608"/>
              <a:gd name="connsiteY8" fmla="*/ 438622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5973"/>
              <a:gd name="connsiteY0" fmla="*/ 2800821 h 2800821"/>
              <a:gd name="connsiteX1" fmla="*/ 593374 w 4785973"/>
              <a:gd name="connsiteY1" fmla="*/ 2638897 h 2800821"/>
              <a:gd name="connsiteX2" fmla="*/ 838200 w 4785973"/>
              <a:gd name="connsiteY2" fmla="*/ 2381721 h 2800821"/>
              <a:gd name="connsiteX3" fmla="*/ 1008708 w 4785973"/>
              <a:gd name="connsiteY3" fmla="*/ 2753196 h 2800821"/>
              <a:gd name="connsiteX4" fmla="*/ 1123008 w 4785973"/>
              <a:gd name="connsiteY4" fmla="*/ 2457921 h 2800821"/>
              <a:gd name="connsiteX5" fmla="*/ 1246833 w 4785973"/>
              <a:gd name="connsiteY5" fmla="*/ 2581746 h 2800821"/>
              <a:gd name="connsiteX6" fmla="*/ 1361133 w 4785973"/>
              <a:gd name="connsiteY6" fmla="*/ 2191221 h 2800821"/>
              <a:gd name="connsiteX7" fmla="*/ 1551633 w 4785973"/>
              <a:gd name="connsiteY7" fmla="*/ 1219671 h 2800821"/>
              <a:gd name="connsiteX8" fmla="*/ 1723084 w 4785973"/>
              <a:gd name="connsiteY8" fmla="*/ 438622 h 2800821"/>
              <a:gd name="connsiteX9" fmla="*/ 1827858 w 4785973"/>
              <a:gd name="connsiteY9" fmla="*/ 591021 h 2800821"/>
              <a:gd name="connsiteX10" fmla="*/ 1875483 w 4785973"/>
              <a:gd name="connsiteY10" fmla="*/ 410046 h 2800821"/>
              <a:gd name="connsiteX11" fmla="*/ 1923108 w 4785973"/>
              <a:gd name="connsiteY11" fmla="*/ 371946 h 2800821"/>
              <a:gd name="connsiteX12" fmla="*/ 1981199 w 4785973"/>
              <a:gd name="connsiteY12" fmla="*/ 76672 h 2800821"/>
              <a:gd name="connsiteX13" fmla="*/ 2132658 w 4785973"/>
              <a:gd name="connsiteY13" fmla="*/ 343371 h 2800821"/>
              <a:gd name="connsiteX14" fmla="*/ 2275533 w 4785973"/>
              <a:gd name="connsiteY14" fmla="*/ 471 h 2800821"/>
              <a:gd name="connsiteX15" fmla="*/ 2389833 w 4785973"/>
              <a:gd name="connsiteY15" fmla="*/ 267171 h 2800821"/>
              <a:gd name="connsiteX16" fmla="*/ 2494608 w 4785973"/>
              <a:gd name="connsiteY16" fmla="*/ 190971 h 2800821"/>
              <a:gd name="connsiteX17" fmla="*/ 2704158 w 4785973"/>
              <a:gd name="connsiteY17" fmla="*/ 591022 h 2800821"/>
              <a:gd name="connsiteX18" fmla="*/ 2837508 w 4785973"/>
              <a:gd name="connsiteY18" fmla="*/ 238596 h 2800821"/>
              <a:gd name="connsiteX19" fmla="*/ 3008958 w 4785973"/>
              <a:gd name="connsiteY19" fmla="*/ 638646 h 2800821"/>
              <a:gd name="connsiteX20" fmla="*/ 3208983 w 4785973"/>
              <a:gd name="connsiteY20" fmla="*/ 1152996 h 2800821"/>
              <a:gd name="connsiteX21" fmla="*/ 3304233 w 4785973"/>
              <a:gd name="connsiteY21" fmla="*/ 1114896 h 2800821"/>
              <a:gd name="connsiteX22" fmla="*/ 3504258 w 4785973"/>
              <a:gd name="connsiteY22" fmla="*/ 2115021 h 2800821"/>
              <a:gd name="connsiteX23" fmla="*/ 3656658 w 4785973"/>
              <a:gd name="connsiteY23" fmla="*/ 2153121 h 2800821"/>
              <a:gd name="connsiteX24" fmla="*/ 3790008 w 4785973"/>
              <a:gd name="connsiteY24" fmla="*/ 2362671 h 2800821"/>
              <a:gd name="connsiteX25" fmla="*/ 3885258 w 4785973"/>
              <a:gd name="connsiteY25" fmla="*/ 2391246 h 2800821"/>
              <a:gd name="connsiteX26" fmla="*/ 4066233 w 4785973"/>
              <a:gd name="connsiteY26" fmla="*/ 2486496 h 2800821"/>
              <a:gd name="connsiteX27" fmla="*/ 4190058 w 4785973"/>
              <a:gd name="connsiteY27" fmla="*/ 2343621 h 2800821"/>
              <a:gd name="connsiteX28" fmla="*/ 4294833 w 4785973"/>
              <a:gd name="connsiteY28" fmla="*/ 2448396 h 2800821"/>
              <a:gd name="connsiteX29" fmla="*/ 4409133 w 4785973"/>
              <a:gd name="connsiteY29" fmla="*/ 2562696 h 2800821"/>
              <a:gd name="connsiteX30" fmla="*/ 4466283 w 4785973"/>
              <a:gd name="connsiteY30" fmla="*/ 2486496 h 2800821"/>
              <a:gd name="connsiteX31" fmla="*/ 4609158 w 4785973"/>
              <a:gd name="connsiteY31" fmla="*/ 2610321 h 2800821"/>
              <a:gd name="connsiteX32" fmla="*/ 4785973 w 4785973"/>
              <a:gd name="connsiteY32" fmla="*/ 2714369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03691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35725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67757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94451 h 280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984517" h="2800821">
                <a:moveTo>
                  <a:pt x="0" y="2800821"/>
                </a:moveTo>
                <a:cubicBezTo>
                  <a:pt x="254000" y="2743671"/>
                  <a:pt x="453674" y="2708747"/>
                  <a:pt x="593374" y="2638897"/>
                </a:cubicBezTo>
                <a:cubicBezTo>
                  <a:pt x="733074" y="2569047"/>
                  <a:pt x="768978" y="2362671"/>
                  <a:pt x="838200" y="2381721"/>
                </a:cubicBezTo>
                <a:cubicBezTo>
                  <a:pt x="907422" y="2400771"/>
                  <a:pt x="961240" y="2740496"/>
                  <a:pt x="1008708" y="2753196"/>
                </a:cubicBezTo>
                <a:cubicBezTo>
                  <a:pt x="1056176" y="2765896"/>
                  <a:pt x="1083321" y="2486496"/>
                  <a:pt x="1123008" y="2457921"/>
                </a:cubicBezTo>
                <a:cubicBezTo>
                  <a:pt x="1162696" y="2429346"/>
                  <a:pt x="1207146" y="2626196"/>
                  <a:pt x="1246833" y="2581746"/>
                </a:cubicBezTo>
                <a:cubicBezTo>
                  <a:pt x="1286521" y="2537296"/>
                  <a:pt x="1310333" y="2418233"/>
                  <a:pt x="1361133" y="2191221"/>
                </a:cubicBezTo>
                <a:cubicBezTo>
                  <a:pt x="1411933" y="1964209"/>
                  <a:pt x="1491308" y="1511771"/>
                  <a:pt x="1551633" y="1219671"/>
                </a:cubicBezTo>
                <a:cubicBezTo>
                  <a:pt x="1611958" y="927571"/>
                  <a:pt x="1677047" y="543397"/>
                  <a:pt x="1723084" y="438622"/>
                </a:cubicBezTo>
                <a:cubicBezTo>
                  <a:pt x="1769122" y="333847"/>
                  <a:pt x="1802458" y="595784"/>
                  <a:pt x="1827858" y="591021"/>
                </a:cubicBezTo>
                <a:cubicBezTo>
                  <a:pt x="1853258" y="586258"/>
                  <a:pt x="1859608" y="446558"/>
                  <a:pt x="1875483" y="410046"/>
                </a:cubicBezTo>
                <a:cubicBezTo>
                  <a:pt x="1891358" y="373533"/>
                  <a:pt x="1905489" y="427508"/>
                  <a:pt x="1923108" y="371946"/>
                </a:cubicBezTo>
                <a:cubicBezTo>
                  <a:pt x="1940727" y="316384"/>
                  <a:pt x="1946274" y="81434"/>
                  <a:pt x="1981199" y="76672"/>
                </a:cubicBezTo>
                <a:cubicBezTo>
                  <a:pt x="2016124" y="71909"/>
                  <a:pt x="2083602" y="356071"/>
                  <a:pt x="2132658" y="343371"/>
                </a:cubicBezTo>
                <a:cubicBezTo>
                  <a:pt x="2181714" y="330671"/>
                  <a:pt x="2232671" y="13171"/>
                  <a:pt x="2275533" y="471"/>
                </a:cubicBezTo>
                <a:cubicBezTo>
                  <a:pt x="2318396" y="-12229"/>
                  <a:pt x="2353321" y="235421"/>
                  <a:pt x="2389833" y="267171"/>
                </a:cubicBezTo>
                <a:cubicBezTo>
                  <a:pt x="2426345" y="298921"/>
                  <a:pt x="2442221" y="136996"/>
                  <a:pt x="2494608" y="190971"/>
                </a:cubicBezTo>
                <a:cubicBezTo>
                  <a:pt x="2546995" y="244946"/>
                  <a:pt x="2647008" y="583085"/>
                  <a:pt x="2704158" y="591022"/>
                </a:cubicBezTo>
                <a:cubicBezTo>
                  <a:pt x="2761308" y="598959"/>
                  <a:pt x="2786708" y="230659"/>
                  <a:pt x="2837508" y="238596"/>
                </a:cubicBezTo>
                <a:cubicBezTo>
                  <a:pt x="2888308" y="246533"/>
                  <a:pt x="2947045" y="486246"/>
                  <a:pt x="3008958" y="638646"/>
                </a:cubicBezTo>
                <a:cubicBezTo>
                  <a:pt x="3070871" y="791046"/>
                  <a:pt x="3159771" y="1073621"/>
                  <a:pt x="3208983" y="1152996"/>
                </a:cubicBezTo>
                <a:cubicBezTo>
                  <a:pt x="3258195" y="1232371"/>
                  <a:pt x="3255021" y="954558"/>
                  <a:pt x="3304233" y="1114896"/>
                </a:cubicBezTo>
                <a:cubicBezTo>
                  <a:pt x="3353446" y="1275233"/>
                  <a:pt x="3445521" y="1941984"/>
                  <a:pt x="3504258" y="2115021"/>
                </a:cubicBezTo>
                <a:cubicBezTo>
                  <a:pt x="3562995" y="2288058"/>
                  <a:pt x="3609033" y="2111846"/>
                  <a:pt x="3656658" y="2153121"/>
                </a:cubicBezTo>
                <a:cubicBezTo>
                  <a:pt x="3704283" y="2194396"/>
                  <a:pt x="3751908" y="2322984"/>
                  <a:pt x="3790008" y="2362671"/>
                </a:cubicBezTo>
                <a:cubicBezTo>
                  <a:pt x="3828108" y="2402358"/>
                  <a:pt x="3839221" y="2370608"/>
                  <a:pt x="3885258" y="2391246"/>
                </a:cubicBezTo>
                <a:cubicBezTo>
                  <a:pt x="3931296" y="2411883"/>
                  <a:pt x="4015433" y="2494434"/>
                  <a:pt x="4066233" y="2486496"/>
                </a:cubicBezTo>
                <a:cubicBezTo>
                  <a:pt x="4117033" y="2478558"/>
                  <a:pt x="4151958" y="2349971"/>
                  <a:pt x="4190058" y="2343621"/>
                </a:cubicBezTo>
                <a:cubicBezTo>
                  <a:pt x="4228158" y="2337271"/>
                  <a:pt x="4294833" y="2448396"/>
                  <a:pt x="4294833" y="2448396"/>
                </a:cubicBezTo>
                <a:cubicBezTo>
                  <a:pt x="4331345" y="2484908"/>
                  <a:pt x="4380558" y="2556346"/>
                  <a:pt x="4409133" y="2562696"/>
                </a:cubicBezTo>
                <a:cubicBezTo>
                  <a:pt x="4437708" y="2569046"/>
                  <a:pt x="4432946" y="2478559"/>
                  <a:pt x="4466283" y="2486496"/>
                </a:cubicBezTo>
                <a:cubicBezTo>
                  <a:pt x="4499620" y="2494433"/>
                  <a:pt x="4522786" y="2558995"/>
                  <a:pt x="4609158" y="2610321"/>
                </a:cubicBezTo>
                <a:cubicBezTo>
                  <a:pt x="4695530" y="2661647"/>
                  <a:pt x="4935305" y="2781751"/>
                  <a:pt x="4984517" y="2794451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5723912" y="2814157"/>
            <a:ext cx="2181693" cy="2785541"/>
            <a:chOff x="5227784" y="2074829"/>
            <a:chExt cx="2181693" cy="2785541"/>
          </a:xfrm>
        </p:grpSpPr>
        <p:sp>
          <p:nvSpPr>
            <p:cNvPr id="43" name="Oval 42"/>
            <p:cNvSpPr/>
            <p:nvPr/>
          </p:nvSpPr>
          <p:spPr>
            <a:xfrm>
              <a:off x="5227784" y="4662647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5403476" y="476972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/>
            <p:cNvSpPr/>
            <p:nvPr/>
          </p:nvSpPr>
          <p:spPr>
            <a:xfrm>
              <a:off x="5744614" y="2553199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5883566" y="2147048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6055254" y="2074829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6174034" y="2247401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6379342" y="234775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/>
            <p:cNvSpPr/>
            <p:nvPr/>
          </p:nvSpPr>
          <p:spPr>
            <a:xfrm>
              <a:off x="6640199" y="3235258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/>
            <p:cNvSpPr/>
            <p:nvPr/>
          </p:nvSpPr>
          <p:spPr>
            <a:xfrm>
              <a:off x="6845507" y="4409634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/>
            <p:cNvSpPr/>
            <p:nvPr/>
          </p:nvSpPr>
          <p:spPr>
            <a:xfrm>
              <a:off x="7151261" y="461732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7317109" y="476972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" name="Straight Connector 54"/>
          <p:cNvCxnSpPr/>
          <p:nvPr/>
        </p:nvCxnSpPr>
        <p:spPr>
          <a:xfrm flipH="1" flipV="1">
            <a:off x="1634260" y="4815217"/>
            <a:ext cx="983306" cy="155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92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H-Maxima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10"/>
            <a:ext cx="3453429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09"/>
            <a:ext cx="3459607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9"/>
          <p:cNvSpPr/>
          <p:nvPr/>
        </p:nvSpPr>
        <p:spPr>
          <a:xfrm>
            <a:off x="5306457" y="2872928"/>
            <a:ext cx="2850276" cy="3057523"/>
          </a:xfrm>
          <a:custGeom>
            <a:avLst/>
            <a:gdLst>
              <a:gd name="connsiteX0" fmla="*/ 0 w 4762500"/>
              <a:gd name="connsiteY0" fmla="*/ 2896071 h 2896071"/>
              <a:gd name="connsiteX1" fmla="*/ 647700 w 4762500"/>
              <a:gd name="connsiteY1" fmla="*/ 2734146 h 2896071"/>
              <a:gd name="connsiteX2" fmla="*/ 838200 w 4762500"/>
              <a:gd name="connsiteY2" fmla="*/ 2610321 h 2896071"/>
              <a:gd name="connsiteX3" fmla="*/ 990600 w 4762500"/>
              <a:gd name="connsiteY3" fmla="*/ 2753196 h 2896071"/>
              <a:gd name="connsiteX4" fmla="*/ 1104900 w 4762500"/>
              <a:gd name="connsiteY4" fmla="*/ 2457921 h 2896071"/>
              <a:gd name="connsiteX5" fmla="*/ 1228725 w 4762500"/>
              <a:gd name="connsiteY5" fmla="*/ 2581746 h 2896071"/>
              <a:gd name="connsiteX6" fmla="*/ 1343025 w 4762500"/>
              <a:gd name="connsiteY6" fmla="*/ 2191221 h 2896071"/>
              <a:gd name="connsiteX7" fmla="*/ 1533525 w 4762500"/>
              <a:gd name="connsiteY7" fmla="*/ 1219671 h 2896071"/>
              <a:gd name="connsiteX8" fmla="*/ 1704975 w 4762500"/>
              <a:gd name="connsiteY8" fmla="*/ 571971 h 2896071"/>
              <a:gd name="connsiteX9" fmla="*/ 1809750 w 4762500"/>
              <a:gd name="connsiteY9" fmla="*/ 591021 h 2896071"/>
              <a:gd name="connsiteX10" fmla="*/ 1857375 w 4762500"/>
              <a:gd name="connsiteY10" fmla="*/ 410046 h 2896071"/>
              <a:gd name="connsiteX11" fmla="*/ 1905000 w 4762500"/>
              <a:gd name="connsiteY11" fmla="*/ 371946 h 2896071"/>
              <a:gd name="connsiteX12" fmla="*/ 1981200 w 4762500"/>
              <a:gd name="connsiteY12" fmla="*/ 248121 h 2896071"/>
              <a:gd name="connsiteX13" fmla="*/ 2114550 w 4762500"/>
              <a:gd name="connsiteY13" fmla="*/ 343371 h 2896071"/>
              <a:gd name="connsiteX14" fmla="*/ 2257425 w 4762500"/>
              <a:gd name="connsiteY14" fmla="*/ 471 h 2896071"/>
              <a:gd name="connsiteX15" fmla="*/ 2371725 w 4762500"/>
              <a:gd name="connsiteY15" fmla="*/ 267171 h 2896071"/>
              <a:gd name="connsiteX16" fmla="*/ 2476500 w 4762500"/>
              <a:gd name="connsiteY16" fmla="*/ 190971 h 2896071"/>
              <a:gd name="connsiteX17" fmla="*/ 2686050 w 4762500"/>
              <a:gd name="connsiteY17" fmla="*/ 343371 h 2896071"/>
              <a:gd name="connsiteX18" fmla="*/ 2819400 w 4762500"/>
              <a:gd name="connsiteY18" fmla="*/ 238596 h 2896071"/>
              <a:gd name="connsiteX19" fmla="*/ 2990850 w 4762500"/>
              <a:gd name="connsiteY19" fmla="*/ 638646 h 2896071"/>
              <a:gd name="connsiteX20" fmla="*/ 3190875 w 4762500"/>
              <a:gd name="connsiteY20" fmla="*/ 1152996 h 2896071"/>
              <a:gd name="connsiteX21" fmla="*/ 3286125 w 4762500"/>
              <a:gd name="connsiteY21" fmla="*/ 1114896 h 2896071"/>
              <a:gd name="connsiteX22" fmla="*/ 3486150 w 4762500"/>
              <a:gd name="connsiteY22" fmla="*/ 2115021 h 2896071"/>
              <a:gd name="connsiteX23" fmla="*/ 3638550 w 4762500"/>
              <a:gd name="connsiteY23" fmla="*/ 2153121 h 2896071"/>
              <a:gd name="connsiteX24" fmla="*/ 3771900 w 4762500"/>
              <a:gd name="connsiteY24" fmla="*/ 2362671 h 2896071"/>
              <a:gd name="connsiteX25" fmla="*/ 3867150 w 4762500"/>
              <a:gd name="connsiteY25" fmla="*/ 2391246 h 2896071"/>
              <a:gd name="connsiteX26" fmla="*/ 4048125 w 4762500"/>
              <a:gd name="connsiteY26" fmla="*/ 2486496 h 2896071"/>
              <a:gd name="connsiteX27" fmla="*/ 4171950 w 4762500"/>
              <a:gd name="connsiteY27" fmla="*/ 2343621 h 2896071"/>
              <a:gd name="connsiteX28" fmla="*/ 4276725 w 4762500"/>
              <a:gd name="connsiteY28" fmla="*/ 2448396 h 2896071"/>
              <a:gd name="connsiteX29" fmla="*/ 4391025 w 4762500"/>
              <a:gd name="connsiteY29" fmla="*/ 2562696 h 2896071"/>
              <a:gd name="connsiteX30" fmla="*/ 4448175 w 4762500"/>
              <a:gd name="connsiteY30" fmla="*/ 2486496 h 2896071"/>
              <a:gd name="connsiteX31" fmla="*/ 4591050 w 4762500"/>
              <a:gd name="connsiteY31" fmla="*/ 2610321 h 2896071"/>
              <a:gd name="connsiteX32" fmla="*/ 4762500 w 4762500"/>
              <a:gd name="connsiteY32" fmla="*/ 2676996 h 289607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56308 w 4780608"/>
              <a:gd name="connsiteY2" fmla="*/ 26103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4 w 4780608"/>
              <a:gd name="connsiteY8" fmla="*/ 438622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5973"/>
              <a:gd name="connsiteY0" fmla="*/ 2800821 h 2800821"/>
              <a:gd name="connsiteX1" fmla="*/ 593374 w 4785973"/>
              <a:gd name="connsiteY1" fmla="*/ 2638897 h 2800821"/>
              <a:gd name="connsiteX2" fmla="*/ 838200 w 4785973"/>
              <a:gd name="connsiteY2" fmla="*/ 2381721 h 2800821"/>
              <a:gd name="connsiteX3" fmla="*/ 1008708 w 4785973"/>
              <a:gd name="connsiteY3" fmla="*/ 2753196 h 2800821"/>
              <a:gd name="connsiteX4" fmla="*/ 1123008 w 4785973"/>
              <a:gd name="connsiteY4" fmla="*/ 2457921 h 2800821"/>
              <a:gd name="connsiteX5" fmla="*/ 1246833 w 4785973"/>
              <a:gd name="connsiteY5" fmla="*/ 2581746 h 2800821"/>
              <a:gd name="connsiteX6" fmla="*/ 1361133 w 4785973"/>
              <a:gd name="connsiteY6" fmla="*/ 2191221 h 2800821"/>
              <a:gd name="connsiteX7" fmla="*/ 1551633 w 4785973"/>
              <a:gd name="connsiteY7" fmla="*/ 1219671 h 2800821"/>
              <a:gd name="connsiteX8" fmla="*/ 1723084 w 4785973"/>
              <a:gd name="connsiteY8" fmla="*/ 438622 h 2800821"/>
              <a:gd name="connsiteX9" fmla="*/ 1827858 w 4785973"/>
              <a:gd name="connsiteY9" fmla="*/ 591021 h 2800821"/>
              <a:gd name="connsiteX10" fmla="*/ 1875483 w 4785973"/>
              <a:gd name="connsiteY10" fmla="*/ 410046 h 2800821"/>
              <a:gd name="connsiteX11" fmla="*/ 1923108 w 4785973"/>
              <a:gd name="connsiteY11" fmla="*/ 371946 h 2800821"/>
              <a:gd name="connsiteX12" fmla="*/ 1981199 w 4785973"/>
              <a:gd name="connsiteY12" fmla="*/ 76672 h 2800821"/>
              <a:gd name="connsiteX13" fmla="*/ 2132658 w 4785973"/>
              <a:gd name="connsiteY13" fmla="*/ 343371 h 2800821"/>
              <a:gd name="connsiteX14" fmla="*/ 2275533 w 4785973"/>
              <a:gd name="connsiteY14" fmla="*/ 471 h 2800821"/>
              <a:gd name="connsiteX15" fmla="*/ 2389833 w 4785973"/>
              <a:gd name="connsiteY15" fmla="*/ 267171 h 2800821"/>
              <a:gd name="connsiteX16" fmla="*/ 2494608 w 4785973"/>
              <a:gd name="connsiteY16" fmla="*/ 190971 h 2800821"/>
              <a:gd name="connsiteX17" fmla="*/ 2704158 w 4785973"/>
              <a:gd name="connsiteY17" fmla="*/ 591022 h 2800821"/>
              <a:gd name="connsiteX18" fmla="*/ 2837508 w 4785973"/>
              <a:gd name="connsiteY18" fmla="*/ 238596 h 2800821"/>
              <a:gd name="connsiteX19" fmla="*/ 3008958 w 4785973"/>
              <a:gd name="connsiteY19" fmla="*/ 638646 h 2800821"/>
              <a:gd name="connsiteX20" fmla="*/ 3208983 w 4785973"/>
              <a:gd name="connsiteY20" fmla="*/ 1152996 h 2800821"/>
              <a:gd name="connsiteX21" fmla="*/ 3304233 w 4785973"/>
              <a:gd name="connsiteY21" fmla="*/ 1114896 h 2800821"/>
              <a:gd name="connsiteX22" fmla="*/ 3504258 w 4785973"/>
              <a:gd name="connsiteY22" fmla="*/ 2115021 h 2800821"/>
              <a:gd name="connsiteX23" fmla="*/ 3656658 w 4785973"/>
              <a:gd name="connsiteY23" fmla="*/ 2153121 h 2800821"/>
              <a:gd name="connsiteX24" fmla="*/ 3790008 w 4785973"/>
              <a:gd name="connsiteY24" fmla="*/ 2362671 h 2800821"/>
              <a:gd name="connsiteX25" fmla="*/ 3885258 w 4785973"/>
              <a:gd name="connsiteY25" fmla="*/ 2391246 h 2800821"/>
              <a:gd name="connsiteX26" fmla="*/ 4066233 w 4785973"/>
              <a:gd name="connsiteY26" fmla="*/ 2486496 h 2800821"/>
              <a:gd name="connsiteX27" fmla="*/ 4190058 w 4785973"/>
              <a:gd name="connsiteY27" fmla="*/ 2343621 h 2800821"/>
              <a:gd name="connsiteX28" fmla="*/ 4294833 w 4785973"/>
              <a:gd name="connsiteY28" fmla="*/ 2448396 h 2800821"/>
              <a:gd name="connsiteX29" fmla="*/ 4409133 w 4785973"/>
              <a:gd name="connsiteY29" fmla="*/ 2562696 h 2800821"/>
              <a:gd name="connsiteX30" fmla="*/ 4466283 w 4785973"/>
              <a:gd name="connsiteY30" fmla="*/ 2486496 h 2800821"/>
              <a:gd name="connsiteX31" fmla="*/ 4609158 w 4785973"/>
              <a:gd name="connsiteY31" fmla="*/ 2610321 h 2800821"/>
              <a:gd name="connsiteX32" fmla="*/ 4785973 w 4785973"/>
              <a:gd name="connsiteY32" fmla="*/ 2714369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03691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35725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67757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94451 h 280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984517" h="2800821">
                <a:moveTo>
                  <a:pt x="0" y="2800821"/>
                </a:moveTo>
                <a:cubicBezTo>
                  <a:pt x="254000" y="2743671"/>
                  <a:pt x="453674" y="2708747"/>
                  <a:pt x="593374" y="2638897"/>
                </a:cubicBezTo>
                <a:cubicBezTo>
                  <a:pt x="733074" y="2569047"/>
                  <a:pt x="768978" y="2362671"/>
                  <a:pt x="838200" y="2381721"/>
                </a:cubicBezTo>
                <a:cubicBezTo>
                  <a:pt x="907422" y="2400771"/>
                  <a:pt x="961240" y="2740496"/>
                  <a:pt x="1008708" y="2753196"/>
                </a:cubicBezTo>
                <a:cubicBezTo>
                  <a:pt x="1056176" y="2765896"/>
                  <a:pt x="1083321" y="2486496"/>
                  <a:pt x="1123008" y="2457921"/>
                </a:cubicBezTo>
                <a:cubicBezTo>
                  <a:pt x="1162696" y="2429346"/>
                  <a:pt x="1207146" y="2626196"/>
                  <a:pt x="1246833" y="2581746"/>
                </a:cubicBezTo>
                <a:cubicBezTo>
                  <a:pt x="1286521" y="2537296"/>
                  <a:pt x="1310333" y="2418233"/>
                  <a:pt x="1361133" y="2191221"/>
                </a:cubicBezTo>
                <a:cubicBezTo>
                  <a:pt x="1411933" y="1964209"/>
                  <a:pt x="1491308" y="1511771"/>
                  <a:pt x="1551633" y="1219671"/>
                </a:cubicBezTo>
                <a:cubicBezTo>
                  <a:pt x="1611958" y="927571"/>
                  <a:pt x="1677047" y="543397"/>
                  <a:pt x="1723084" y="438622"/>
                </a:cubicBezTo>
                <a:cubicBezTo>
                  <a:pt x="1769122" y="333847"/>
                  <a:pt x="1802458" y="595784"/>
                  <a:pt x="1827858" y="591021"/>
                </a:cubicBezTo>
                <a:cubicBezTo>
                  <a:pt x="1853258" y="586258"/>
                  <a:pt x="1859608" y="446558"/>
                  <a:pt x="1875483" y="410046"/>
                </a:cubicBezTo>
                <a:cubicBezTo>
                  <a:pt x="1891358" y="373533"/>
                  <a:pt x="1905489" y="427508"/>
                  <a:pt x="1923108" y="371946"/>
                </a:cubicBezTo>
                <a:cubicBezTo>
                  <a:pt x="1940727" y="316384"/>
                  <a:pt x="1946274" y="81434"/>
                  <a:pt x="1981199" y="76672"/>
                </a:cubicBezTo>
                <a:cubicBezTo>
                  <a:pt x="2016124" y="71909"/>
                  <a:pt x="2083602" y="356071"/>
                  <a:pt x="2132658" y="343371"/>
                </a:cubicBezTo>
                <a:cubicBezTo>
                  <a:pt x="2181714" y="330671"/>
                  <a:pt x="2232671" y="13171"/>
                  <a:pt x="2275533" y="471"/>
                </a:cubicBezTo>
                <a:cubicBezTo>
                  <a:pt x="2318396" y="-12229"/>
                  <a:pt x="2353321" y="235421"/>
                  <a:pt x="2389833" y="267171"/>
                </a:cubicBezTo>
                <a:cubicBezTo>
                  <a:pt x="2426345" y="298921"/>
                  <a:pt x="2442221" y="136996"/>
                  <a:pt x="2494608" y="190971"/>
                </a:cubicBezTo>
                <a:cubicBezTo>
                  <a:pt x="2546995" y="244946"/>
                  <a:pt x="2647008" y="583085"/>
                  <a:pt x="2704158" y="591022"/>
                </a:cubicBezTo>
                <a:cubicBezTo>
                  <a:pt x="2761308" y="598959"/>
                  <a:pt x="2786708" y="230659"/>
                  <a:pt x="2837508" y="238596"/>
                </a:cubicBezTo>
                <a:cubicBezTo>
                  <a:pt x="2888308" y="246533"/>
                  <a:pt x="2947045" y="486246"/>
                  <a:pt x="3008958" y="638646"/>
                </a:cubicBezTo>
                <a:cubicBezTo>
                  <a:pt x="3070871" y="791046"/>
                  <a:pt x="3159771" y="1073621"/>
                  <a:pt x="3208983" y="1152996"/>
                </a:cubicBezTo>
                <a:cubicBezTo>
                  <a:pt x="3258195" y="1232371"/>
                  <a:pt x="3255021" y="954558"/>
                  <a:pt x="3304233" y="1114896"/>
                </a:cubicBezTo>
                <a:cubicBezTo>
                  <a:pt x="3353446" y="1275233"/>
                  <a:pt x="3445521" y="1941984"/>
                  <a:pt x="3504258" y="2115021"/>
                </a:cubicBezTo>
                <a:cubicBezTo>
                  <a:pt x="3562995" y="2288058"/>
                  <a:pt x="3609033" y="2111846"/>
                  <a:pt x="3656658" y="2153121"/>
                </a:cubicBezTo>
                <a:cubicBezTo>
                  <a:pt x="3704283" y="2194396"/>
                  <a:pt x="3751908" y="2322984"/>
                  <a:pt x="3790008" y="2362671"/>
                </a:cubicBezTo>
                <a:cubicBezTo>
                  <a:pt x="3828108" y="2402358"/>
                  <a:pt x="3839221" y="2370608"/>
                  <a:pt x="3885258" y="2391246"/>
                </a:cubicBezTo>
                <a:cubicBezTo>
                  <a:pt x="3931296" y="2411883"/>
                  <a:pt x="4015433" y="2494434"/>
                  <a:pt x="4066233" y="2486496"/>
                </a:cubicBezTo>
                <a:cubicBezTo>
                  <a:pt x="4117033" y="2478558"/>
                  <a:pt x="4151958" y="2349971"/>
                  <a:pt x="4190058" y="2343621"/>
                </a:cubicBezTo>
                <a:cubicBezTo>
                  <a:pt x="4228158" y="2337271"/>
                  <a:pt x="4294833" y="2448396"/>
                  <a:pt x="4294833" y="2448396"/>
                </a:cubicBezTo>
                <a:cubicBezTo>
                  <a:pt x="4331345" y="2484908"/>
                  <a:pt x="4380558" y="2556346"/>
                  <a:pt x="4409133" y="2562696"/>
                </a:cubicBezTo>
                <a:cubicBezTo>
                  <a:pt x="4437708" y="2569046"/>
                  <a:pt x="4432946" y="2478559"/>
                  <a:pt x="4466283" y="2486496"/>
                </a:cubicBezTo>
                <a:cubicBezTo>
                  <a:pt x="4499620" y="2494433"/>
                  <a:pt x="4522786" y="2558995"/>
                  <a:pt x="4609158" y="2610321"/>
                </a:cubicBezTo>
                <a:cubicBezTo>
                  <a:pt x="4695530" y="2661647"/>
                  <a:pt x="4935305" y="2781751"/>
                  <a:pt x="4984517" y="2794451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634260" y="4815217"/>
            <a:ext cx="983306" cy="155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733640" y="5401975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909332" y="550905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6250470" y="3292527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6389422" y="2886376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561110" y="2814157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6679890" y="2986729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6885198" y="308708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7146055" y="3974586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7351363" y="5148962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7657117" y="535665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7822965" y="550905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217510" y="5928472"/>
            <a:ext cx="345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H-Maxima, H=0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5204667" y="5928472"/>
            <a:ext cx="345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H-Maxima, H=10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5204666" y="5930451"/>
            <a:ext cx="345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H-Maxima, H=40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1" y="2493308"/>
            <a:ext cx="3459650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10"/>
            <a:ext cx="3459649" cy="34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53879" y="5447298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6195995" y="3270185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6679890" y="2922196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7146055" y="3894524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7346600" y="5018814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7828080" y="5420243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5368369" y="5337600"/>
            <a:ext cx="516152" cy="5407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6342838" y="2814157"/>
            <a:ext cx="182836" cy="4332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6852807" y="3085129"/>
            <a:ext cx="182836" cy="4332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7616646" y="5156233"/>
            <a:ext cx="182836" cy="4332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660196" y="4821697"/>
            <a:ext cx="983306" cy="155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33080" y="1009848"/>
            <a:ext cx="4966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Can one detect Object With Maxima?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Maxima are sensitive to noise</a:t>
            </a:r>
          </a:p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</a:rPr>
              <a:t>Some maxima  are more robust to noise</a:t>
            </a:r>
          </a:p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Select maxima by their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dynamics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7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33" y="1752600"/>
            <a:ext cx="3946761" cy="4040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H-Watershed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US" sz="2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33" y="1752600"/>
            <a:ext cx="3946761" cy="40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64" descr="CBGlogo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9" y="152400"/>
            <a:ext cx="1749425" cy="72304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33080" y="1009848"/>
            <a:ext cx="7372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2">
                    <a:lumMod val="75000"/>
                  </a:schemeClr>
                </a:solidFill>
              </a:rPr>
              <a:t>A simple, robust strategy to segment objects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33" y="1752600"/>
            <a:ext cx="3946760" cy="40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31" y="1752600"/>
            <a:ext cx="3984365" cy="40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31" y="1752600"/>
            <a:ext cx="3984364" cy="40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831" y="1752600"/>
            <a:ext cx="3984364" cy="404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2739299" y="6041765"/>
            <a:ext cx="34534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 T=0, H=0</a:t>
            </a:r>
            <a:endParaRPr lang="en-GB" sz="2400" dirty="0"/>
          </a:p>
        </p:txBody>
      </p:sp>
      <p:sp>
        <p:nvSpPr>
          <p:cNvPr id="50" name="TextBox 49"/>
          <p:cNvSpPr txBox="1"/>
          <p:nvPr/>
        </p:nvSpPr>
        <p:spPr>
          <a:xfrm>
            <a:off x="2739299" y="6041765"/>
            <a:ext cx="34534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 T=100, H=0</a:t>
            </a:r>
            <a:endParaRPr lang="en-GB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2739299" y="6041765"/>
            <a:ext cx="34534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 T=100, H=10</a:t>
            </a:r>
            <a:endParaRPr lang="en-GB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2739299" y="6041765"/>
            <a:ext cx="34534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 T=100, H=40</a:t>
            </a:r>
            <a:endParaRPr lang="en-GB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774771" y="1600200"/>
            <a:ext cx="5388029" cy="4943930"/>
            <a:chOff x="2005644" y="1533068"/>
            <a:chExt cx="5388029" cy="4943930"/>
          </a:xfrm>
        </p:grpSpPr>
        <p:sp>
          <p:nvSpPr>
            <p:cNvPr id="54" name="Rectangle 53"/>
            <p:cNvSpPr/>
            <p:nvPr/>
          </p:nvSpPr>
          <p:spPr>
            <a:xfrm>
              <a:off x="2005644" y="1533068"/>
              <a:ext cx="5388029" cy="48677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sx="102000" sy="102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2057400" y="2057400"/>
              <a:ext cx="4928555" cy="4419598"/>
              <a:chOff x="1107655" y="1446911"/>
              <a:chExt cx="5473257" cy="5028618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2444375" y="2087367"/>
                <a:ext cx="3502013" cy="3571985"/>
                <a:chOff x="2294655" y="2202109"/>
                <a:chExt cx="3616184" cy="3613539"/>
              </a:xfrm>
            </p:grpSpPr>
            <p:pic>
              <p:nvPicPr>
                <p:cNvPr id="73" name="Picture 7"/>
                <p:cNvPicPr>
                  <a:picLocks noChangeAspect="1" noChangeArrowheads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995" r="31537"/>
                <a:stretch/>
              </p:blipFill>
              <p:spPr bwMode="auto">
                <a:xfrm>
                  <a:off x="4287671" y="4149120"/>
                  <a:ext cx="1623168" cy="1666528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4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423" r="31537"/>
                <a:stretch/>
              </p:blipFill>
              <p:spPr bwMode="auto">
                <a:xfrm>
                  <a:off x="4287668" y="2202109"/>
                  <a:ext cx="1623170" cy="1632524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5" name="Picture 2"/>
                <p:cNvPicPr>
                  <a:picLocks noChangeAspect="1" noChangeArrowheads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9938" r="31210"/>
                <a:stretch/>
              </p:blipFill>
              <p:spPr bwMode="auto">
                <a:xfrm>
                  <a:off x="2316520" y="4149120"/>
                  <a:ext cx="1660703" cy="1666528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7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423" r="31210"/>
                <a:stretch/>
              </p:blipFill>
              <p:spPr bwMode="auto">
                <a:xfrm>
                  <a:off x="2294655" y="2202109"/>
                  <a:ext cx="1660703" cy="1632523"/>
                </a:xfrm>
                <a:prstGeom prst="rect">
                  <a:avLst/>
                </a:prstGeom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cxnSp>
            <p:nvCxnSpPr>
              <p:cNvPr id="69" name="Straight Arrow Connector 68"/>
              <p:cNvCxnSpPr/>
              <p:nvPr/>
            </p:nvCxnSpPr>
            <p:spPr>
              <a:xfrm>
                <a:off x="2123728" y="5943600"/>
                <a:ext cx="4124673" cy="0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flipV="1">
                <a:off x="2123728" y="1774688"/>
                <a:ext cx="0" cy="4213355"/>
              </a:xfrm>
              <a:prstGeom prst="straightConnector1">
                <a:avLst/>
              </a:prstGeom>
              <a:ln w="762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/>
              <p:cNvSpPr txBox="1"/>
              <p:nvPr/>
            </p:nvSpPr>
            <p:spPr>
              <a:xfrm>
                <a:off x="4371110" y="5988043"/>
                <a:ext cx="2209802" cy="487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/>
                  <a:t>T value</a:t>
                </a:r>
                <a:endParaRPr lang="en-GB" sz="1600" b="1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107655" y="1446911"/>
                <a:ext cx="2209802" cy="487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/>
                  <a:t>H value</a:t>
                </a:r>
                <a:endParaRPr lang="en-GB" sz="1600" b="1" dirty="0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2005644" y="1657290"/>
              <a:ext cx="53880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 smtClean="0"/>
                <a:t>H-Watershed parameter space</a:t>
              </a:r>
              <a:endParaRPr lang="en-GB" sz="2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4219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2" name="Picture 4" descr="https://thumbs.dreamstime.com/z/chrome-pipe-collection-realistic-silver-pieces-various-shapes-lengths-308974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9" b="95462" l="4351" r="86788">
                        <a14:foregroundMark x1="12342" y1="36769" x2="12342" y2="36769"/>
                        <a14:foregroundMark x1="13133" y1="30615" x2="13133" y2="30615"/>
                        <a14:foregroundMark x1="5459" y1="41385" x2="5459" y2="41385"/>
                        <a14:foregroundMark x1="38924" y1="41385" x2="38924" y2="41385"/>
                        <a14:foregroundMark x1="32199" y1="41615" x2="32199" y2="41615"/>
                        <a14:foregroundMark x1="32278" y1="33462" x2="32278" y2="33462"/>
                        <a14:foregroundMark x1="40585" y1="32923" x2="40585" y2="32923"/>
                        <a14:foregroundMark x1="46835" y1="19462" x2="46835" y2="19462"/>
                        <a14:foregroundMark x1="57120" y1="21462" x2="57120" y2="21462"/>
                        <a14:foregroundMark x1="54509" y1="20154" x2="54509" y2="20154"/>
                        <a14:foregroundMark x1="51108" y1="11615" x2="51108" y2="11615"/>
                        <a14:foregroundMark x1="42168" y1="9769" x2="42168" y2="9769"/>
                        <a14:foregroundMark x1="22310" y1="9769" x2="22310" y2="9769"/>
                        <a14:foregroundMark x1="21440" y1="35846" x2="21440" y2="35846"/>
                        <a14:foregroundMark x1="21598" y1="46231" x2="21598" y2="46231"/>
                        <a14:foregroundMark x1="11472" y1="73231" x2="11472" y2="73231"/>
                        <a14:foregroundMark x1="31566" y1="77538" x2="31566" y2="77538"/>
                        <a14:foregroundMark x1="45886" y1="63846" x2="45886" y2="63846"/>
                        <a14:foregroundMark x1="56566" y1="60308" x2="56566" y2="60308"/>
                        <a14:foregroundMark x1="70649" y1="46615" x2="70649" y2="46615"/>
                        <a14:foregroundMark x1="82358" y1="31538" x2="82358" y2="31538"/>
                        <a14:foregroundMark x1="81329" y1="74615" x2="81329" y2="7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6" r="8592" b="3743"/>
          <a:stretch/>
        </p:blipFill>
        <p:spPr bwMode="auto">
          <a:xfrm>
            <a:off x="685800" y="166777"/>
            <a:ext cx="7696200" cy="64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4600" y="2362200"/>
            <a:ext cx="4419600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 smtClean="0">
                <a:solidFill>
                  <a:schemeClr val="tx1"/>
                </a:solidFill>
              </a:rPr>
              <a:t>Macro Recording</a:t>
            </a:r>
            <a:endParaRPr lang="en-GB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2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00" y="2564904"/>
            <a:ext cx="591223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The Macro Recorder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79512" y="1819895"/>
            <a:ext cx="63184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US" sz="2400" b="1" dirty="0">
                <a:solidFill>
                  <a:srgbClr val="17375E"/>
                </a:solidFill>
                <a:sym typeface="Wingdings" panose="05000000000000000000" pitchFamily="2" charset="2"/>
              </a:rPr>
              <a:t> M</a:t>
            </a:r>
            <a:r>
              <a:rPr lang="en-US" sz="2400" b="1" dirty="0">
                <a:solidFill>
                  <a:srgbClr val="17375E"/>
                </a:solidFill>
              </a:rPr>
              <a:t>enu Plugins&gt;Macro&gt;Record</a:t>
            </a:r>
            <a:r>
              <a:rPr lang="en-US" sz="2400" b="1" dirty="0" smtClean="0">
                <a:solidFill>
                  <a:srgbClr val="17375E"/>
                </a:solidFill>
              </a:rPr>
              <a:t>…</a:t>
            </a:r>
            <a:endParaRPr lang="en-US" sz="2400" b="1" dirty="0">
              <a:solidFill>
                <a:srgbClr val="17375E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2364995" y="2564904"/>
            <a:ext cx="1224136" cy="9361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87438"/>
            <a:ext cx="4663802" cy="687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56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00" y="2564904"/>
            <a:ext cx="591223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The Macro Recorder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GB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2912953" cy="3168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2912953" cy="312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2921713" cy="317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772816"/>
            <a:ext cx="2912954" cy="317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72816"/>
            <a:ext cx="2912954" cy="317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354" y="1778918"/>
            <a:ext cx="2912954" cy="317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234" y="5099781"/>
            <a:ext cx="3172497" cy="111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00" y="2564904"/>
            <a:ext cx="5912236" cy="346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Oval 17"/>
          <p:cNvSpPr/>
          <p:nvPr/>
        </p:nvSpPr>
        <p:spPr>
          <a:xfrm>
            <a:off x="5580112" y="2564904"/>
            <a:ext cx="1224136" cy="9361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9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 smtClean="0"/>
              <a:t>The Macro Recorder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859" y="1412776"/>
            <a:ext cx="5514975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86" y="2482525"/>
            <a:ext cx="2901746" cy="245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482524"/>
            <a:ext cx="3575853" cy="2458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22"/>
          <p:cNvSpPr/>
          <p:nvPr/>
        </p:nvSpPr>
        <p:spPr>
          <a:xfrm>
            <a:off x="1619672" y="4941167"/>
            <a:ext cx="1224136" cy="9361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916832"/>
            <a:ext cx="12382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Oval 23"/>
          <p:cNvSpPr/>
          <p:nvPr/>
        </p:nvSpPr>
        <p:spPr>
          <a:xfrm>
            <a:off x="1753859" y="1747753"/>
            <a:ext cx="1224136" cy="6731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021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41" y="1988841"/>
            <a:ext cx="4802856" cy="280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dirty="0"/>
              <a:t>The Macro </a:t>
            </a:r>
            <a:r>
              <a:rPr lang="en-GB" dirty="0" smtClean="0"/>
              <a:t>Recorder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2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1258858" y="1268760"/>
            <a:ext cx="72735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</a:pPr>
            <a:r>
              <a:rPr lang="en-US" sz="2800" b="1" dirty="0">
                <a:solidFill>
                  <a:srgbClr val="17375E"/>
                </a:solidFill>
                <a:sym typeface="Wingdings" panose="05000000000000000000" pitchFamily="2" charset="2"/>
              </a:rPr>
              <a:t> </a:t>
            </a:r>
            <a:r>
              <a:rPr lang="en-US" sz="2800" b="1" dirty="0" smtClean="0">
                <a:solidFill>
                  <a:srgbClr val="17375E"/>
                </a:solidFill>
                <a:sym typeface="Wingdings" panose="05000000000000000000" pitchFamily="2" charset="2"/>
              </a:rPr>
              <a:t>run( “Menu Entry”, “some parameters”)</a:t>
            </a:r>
            <a:endParaRPr lang="en-US" sz="2800" b="1" dirty="0">
              <a:solidFill>
                <a:srgbClr val="17375E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06" y="2208340"/>
            <a:ext cx="2158459" cy="234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414" y="1988841"/>
            <a:ext cx="4802856" cy="280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6" y="2244140"/>
            <a:ext cx="2158459" cy="231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40" y="1988841"/>
            <a:ext cx="4802856" cy="280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76" y="2215674"/>
            <a:ext cx="2164950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922" y="2215674"/>
            <a:ext cx="2158460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576" y="1988841"/>
            <a:ext cx="4803691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78" y="2204864"/>
            <a:ext cx="2158460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388" y="1988841"/>
            <a:ext cx="4789880" cy="2807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78" y="2204864"/>
            <a:ext cx="2158460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668" y="1988841"/>
            <a:ext cx="4786827" cy="280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2" y="4782736"/>
            <a:ext cx="2728100" cy="961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19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pic>
        <p:nvPicPr>
          <p:cNvPr id="2" name="Picture 2" descr="https://previews.123rf.com/images/dimdimich/dimdimich1304/dimdimich130400014/19080977-maze-of-metal-pipes-Isolated-on-white--Stock-Photo-pipes-pipe-pipeline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7" b="97077" l="2231" r="100000">
                        <a14:foregroundMark x1="19231" y1="23000" x2="19231" y2="23000"/>
                        <a14:foregroundMark x1="15000" y1="30462" x2="15000" y2="30462"/>
                        <a14:foregroundMark x1="53615" y1="11385" x2="53615" y2="11385"/>
                        <a14:foregroundMark x1="52615" y1="8154" x2="52615" y2="8154"/>
                        <a14:foregroundMark x1="67154" y1="5692" x2="67154" y2="5692"/>
                        <a14:foregroundMark x1="3692" y1="10308" x2="3692" y2="10308"/>
                        <a14:foregroundMark x1="5538" y1="24231" x2="5538" y2="24231"/>
                        <a14:foregroundMark x1="5231" y1="22692" x2="5231" y2="22692"/>
                        <a14:foregroundMark x1="2231" y1="22077" x2="2231" y2="22077"/>
                        <a14:foregroundMark x1="28385" y1="22385" x2="28385" y2="22385"/>
                        <a14:foregroundMark x1="83385" y1="39231" x2="83385" y2="39231"/>
                        <a14:foregroundMark x1="58308" y1="39385" x2="58308" y2="39385"/>
                        <a14:foregroundMark x1="46231" y1="38923" x2="46231" y2="38923"/>
                        <a14:foregroundMark x1="38846" y1="39385" x2="38846" y2="39385"/>
                        <a14:foregroundMark x1="17154" y1="38615" x2="17154" y2="38615"/>
                        <a14:foregroundMark x1="4385" y1="87692" x2="4385" y2="87692"/>
                        <a14:foregroundMark x1="24538" y1="95538" x2="24538" y2="95538"/>
                        <a14:foregroundMark x1="31077" y1="97077" x2="31077" y2="97077"/>
                        <a14:foregroundMark x1="33154" y1="31077" x2="33154" y2="31077"/>
                        <a14:foregroundMark x1="95154" y1="38769" x2="95154" y2="38769"/>
                        <a14:foregroundMark x1="89385" y1="4923" x2="89385" y2="4923"/>
                        <a14:foregroundMark x1="60154" y1="8154" x2="60154" y2="8154"/>
                        <a14:foregroundMark x1="54231" y1="8000" x2="54231" y2="8000"/>
                        <a14:foregroundMark x1="4385" y1="1077" x2="4385" y2="1077"/>
                        <a14:backgroundMark x1="39846" y1="99231" x2="39846" y2="99231"/>
                        <a14:backgroundMark x1="70615" y1="99692" x2="70615" y2="99692"/>
                        <a14:backgroundMark x1="75000" y1="99538" x2="75000" y2="99538"/>
                        <a14:backgroundMark x1="90923" y1="99385" x2="90923" y2="99385"/>
                        <a14:backgroundMark x1="61615" y1="36769" x2="61615" y2="36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077200" cy="65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49557" y="2133600"/>
            <a:ext cx="5176503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 smtClean="0">
                <a:solidFill>
                  <a:schemeClr val="tx1"/>
                </a:solidFill>
              </a:rPr>
              <a:t>Hands on!</a:t>
            </a:r>
            <a:endParaRPr lang="en-GB" sz="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pic>
        <p:nvPicPr>
          <p:cNvPr id="2" name="Picture 2" descr="https://previews.123rf.com/images/dimdimich/dimdimich1304/dimdimich130400014/19080977-maze-of-metal-pipes-Isolated-on-white--Stock-Photo-pipes-pipe-pipeline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7" b="97077" l="2231" r="100000">
                        <a14:foregroundMark x1="19231" y1="23000" x2="19231" y2="23000"/>
                        <a14:foregroundMark x1="15000" y1="30462" x2="15000" y2="30462"/>
                        <a14:foregroundMark x1="53615" y1="11385" x2="53615" y2="11385"/>
                        <a14:foregroundMark x1="52615" y1="8154" x2="52615" y2="8154"/>
                        <a14:foregroundMark x1="67154" y1="5692" x2="67154" y2="5692"/>
                        <a14:foregroundMark x1="3692" y1="10308" x2="3692" y2="10308"/>
                        <a14:foregroundMark x1="5538" y1="24231" x2="5538" y2="24231"/>
                        <a14:foregroundMark x1="5231" y1="22692" x2="5231" y2="22692"/>
                        <a14:foregroundMark x1="2231" y1="22077" x2="2231" y2="22077"/>
                        <a14:foregroundMark x1="28385" y1="22385" x2="28385" y2="22385"/>
                        <a14:foregroundMark x1="83385" y1="39231" x2="83385" y2="39231"/>
                        <a14:foregroundMark x1="58308" y1="39385" x2="58308" y2="39385"/>
                        <a14:foregroundMark x1="46231" y1="38923" x2="46231" y2="38923"/>
                        <a14:foregroundMark x1="38846" y1="39385" x2="38846" y2="39385"/>
                        <a14:foregroundMark x1="17154" y1="38615" x2="17154" y2="38615"/>
                        <a14:foregroundMark x1="4385" y1="87692" x2="4385" y2="87692"/>
                        <a14:foregroundMark x1="24538" y1="95538" x2="24538" y2="95538"/>
                        <a14:foregroundMark x1="31077" y1="97077" x2="31077" y2="97077"/>
                        <a14:foregroundMark x1="33154" y1="31077" x2="33154" y2="31077"/>
                        <a14:foregroundMark x1="95154" y1="38769" x2="95154" y2="38769"/>
                        <a14:foregroundMark x1="89385" y1="4923" x2="89385" y2="4923"/>
                        <a14:foregroundMark x1="60154" y1="8154" x2="60154" y2="8154"/>
                        <a14:foregroundMark x1="54231" y1="8000" x2="54231" y2="8000"/>
                        <a14:foregroundMark x1="4385" y1="1077" x2="4385" y2="1077"/>
                        <a14:backgroundMark x1="39846" y1="99231" x2="39846" y2="99231"/>
                        <a14:backgroundMark x1="70615" y1="99692" x2="70615" y2="99692"/>
                        <a14:backgroundMark x1="75000" y1="99538" x2="75000" y2="99538"/>
                        <a14:backgroundMark x1="90923" y1="99385" x2="90923" y2="99385"/>
                        <a14:backgroundMark x1="61615" y1="36769" x2="61615" y2="36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077200" cy="65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49557" y="2133600"/>
            <a:ext cx="5176503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 smtClean="0">
                <a:solidFill>
                  <a:schemeClr val="tx1"/>
                </a:solidFill>
              </a:rPr>
              <a:t>Hands on!</a:t>
            </a:r>
            <a:endParaRPr lang="en-GB" sz="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Analysis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Segmentation </a:t>
            </a:r>
            <a:r>
              <a:rPr lang="en-GB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br>
              <a:rPr lang="en-GB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Analysis pipelines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67020" y="1600200"/>
            <a:ext cx="7182326" cy="1503457"/>
            <a:chOff x="1733074" y="1392143"/>
            <a:chExt cx="5810726" cy="1121405"/>
          </a:xfrm>
        </p:grpSpPr>
        <p:grpSp>
          <p:nvGrpSpPr>
            <p:cNvPr id="19" name="Group 18"/>
            <p:cNvGrpSpPr/>
            <p:nvPr/>
          </p:nvGrpSpPr>
          <p:grpSpPr>
            <a:xfrm>
              <a:off x="1733074" y="1392143"/>
              <a:ext cx="4871154" cy="1100280"/>
              <a:chOff x="1447800" y="1779669"/>
              <a:chExt cx="6477000" cy="1649331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47800" y="2298772"/>
                <a:ext cx="1003648" cy="11254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0756" y="2294717"/>
                <a:ext cx="1006444" cy="11281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5540" y="2300832"/>
                <a:ext cx="1000460" cy="1128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18356" y="2300831"/>
                <a:ext cx="1006444" cy="11281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6" name="Arc 25"/>
              <p:cNvSpPr/>
              <p:nvPr/>
            </p:nvSpPr>
            <p:spPr>
              <a:xfrm>
                <a:off x="24003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Arc 26"/>
              <p:cNvSpPr/>
              <p:nvPr/>
            </p:nvSpPr>
            <p:spPr>
              <a:xfrm>
                <a:off x="41910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Arc 27"/>
              <p:cNvSpPr/>
              <p:nvPr/>
            </p:nvSpPr>
            <p:spPr>
              <a:xfrm>
                <a:off x="60960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057855" y="1791069"/>
                <a:ext cx="1599288" cy="39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err="1">
                    <a:solidFill>
                      <a:schemeClr val="tx2">
                        <a:lumMod val="75000"/>
                      </a:schemeClr>
                    </a:solidFill>
                  </a:rPr>
                  <a:t>P</a:t>
                </a:r>
                <a:r>
                  <a:rPr lang="en-GB" sz="1100" b="1" dirty="0" err="1" smtClean="0">
                    <a:solidFill>
                      <a:schemeClr val="tx2">
                        <a:lumMod val="75000"/>
                      </a:schemeClr>
                    </a:solidFill>
                  </a:rPr>
                  <a:t>reprocessing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920339" y="1779669"/>
                <a:ext cx="1455722" cy="39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Segmentation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756346" y="1788840"/>
                <a:ext cx="1528931" cy="39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err="1" smtClean="0">
                    <a:solidFill>
                      <a:schemeClr val="tx2">
                        <a:lumMod val="75000"/>
                      </a:schemeClr>
                    </a:solidFill>
                  </a:rPr>
                  <a:t>Postprocessing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503345" y="1462451"/>
              <a:ext cx="1040455" cy="1051097"/>
              <a:chOff x="7010400" y="1852793"/>
              <a:chExt cx="1371600" cy="1550294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8"/>
              <a:srcRect b="13589"/>
              <a:stretch/>
            </p:blipFill>
            <p:spPr>
              <a:xfrm>
                <a:off x="7942156" y="2275900"/>
                <a:ext cx="439844" cy="112718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35" name="Arc 34"/>
              <p:cNvSpPr/>
              <p:nvPr/>
            </p:nvSpPr>
            <p:spPr>
              <a:xfrm>
                <a:off x="70866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010400" y="1852793"/>
                <a:ext cx="1028700" cy="25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Measure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609600" y="3962400"/>
            <a:ext cx="7945635" cy="1828800"/>
            <a:chOff x="209393" y="2133600"/>
            <a:chExt cx="8782207" cy="1828800"/>
          </a:xfrm>
        </p:grpSpPr>
        <p:pic>
          <p:nvPicPr>
            <p:cNvPr id="1032" name="Picture 8" descr="http://smt.sandvik.com/filtered/6218/rszww880mh250-90/titanium-zirconium-tubes--90719204-rszww880mh250-90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133600"/>
              <a:ext cx="7620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09393" y="2264644"/>
              <a:ext cx="685800" cy="112228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261603" y="3504818"/>
              <a:ext cx="729997" cy="152782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30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MM, mask filtering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05462"/>
            <a:ext cx="1890713" cy="1970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78318"/>
            <a:ext cx="1885550" cy="1970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153" y="2872545"/>
            <a:ext cx="1896047" cy="1975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76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Opening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Minus 4"/>
          <p:cNvSpPr/>
          <p:nvPr/>
        </p:nvSpPr>
        <p:spPr>
          <a:xfrm>
            <a:off x="2667000" y="3733800"/>
            <a:ext cx="685800" cy="40386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qual 5"/>
          <p:cNvSpPr/>
          <p:nvPr/>
        </p:nvSpPr>
        <p:spPr>
          <a:xfrm>
            <a:off x="5553647" y="3505200"/>
            <a:ext cx="923353" cy="838200"/>
          </a:xfrm>
          <a:prstGeom prst="mathEqual">
            <a:avLst>
              <a:gd name="adj1" fmla="val 13228"/>
              <a:gd name="adj2" fmla="val 17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276" y="2878348"/>
            <a:ext cx="1894924" cy="1970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601376" y="2514600"/>
            <a:ext cx="181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Neurites mask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2</a:t>
            </a:r>
            <a:r>
              <a:rPr lang="en-GB" sz="2000" b="1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Line detection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271" name="Picture 7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r="2803" b="-705"/>
          <a:stretch/>
        </p:blipFill>
        <p:spPr bwMode="auto">
          <a:xfrm rot="16200000">
            <a:off x="1445495" y="3823697"/>
            <a:ext cx="1757062" cy="229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25613" y="1338258"/>
            <a:ext cx="1757062" cy="227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" t="-907"/>
          <a:stretch/>
        </p:blipFill>
        <p:spPr bwMode="auto">
          <a:xfrm rot="16200000">
            <a:off x="1443192" y="1327920"/>
            <a:ext cx="1757062" cy="229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" b="1822"/>
          <a:stretch/>
        </p:blipFill>
        <p:spPr bwMode="auto">
          <a:xfrm rot="16200000">
            <a:off x="5525614" y="3900647"/>
            <a:ext cx="1757062" cy="227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ight Arrow 22"/>
          <p:cNvSpPr/>
          <p:nvPr/>
        </p:nvSpPr>
        <p:spPr>
          <a:xfrm rot="5400000">
            <a:off x="6118394" y="3488656"/>
            <a:ext cx="5715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ight Arrow 23"/>
          <p:cNvSpPr/>
          <p:nvPr/>
        </p:nvSpPr>
        <p:spPr>
          <a:xfrm rot="10800000">
            <a:off x="3809998" y="4757598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781800" y="35814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/>
              <a:t>Skeletonize</a:t>
            </a:r>
            <a:endParaRPr lang="en-GB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49289" y="4165468"/>
            <a:ext cx="1709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 smtClean="0"/>
              <a:t>Analyze</a:t>
            </a:r>
            <a:r>
              <a:rPr lang="en-GB" sz="1400" b="1" dirty="0" smtClean="0"/>
              <a:t> skeleton</a:t>
            </a:r>
          </a:p>
          <a:p>
            <a:pPr algn="ctr"/>
            <a:r>
              <a:rPr lang="en-GB" sz="1400" b="1" dirty="0" smtClean="0"/>
              <a:t>&amp; overlay</a:t>
            </a:r>
            <a:endParaRPr lang="en-GB" sz="1400" b="1" dirty="0"/>
          </a:p>
        </p:txBody>
      </p:sp>
      <p:sp>
        <p:nvSpPr>
          <p:cNvPr id="29" name="Right Arrow 28"/>
          <p:cNvSpPr/>
          <p:nvPr/>
        </p:nvSpPr>
        <p:spPr>
          <a:xfrm>
            <a:off x="3809997" y="2211213"/>
            <a:ext cx="11430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505200" y="1825823"/>
            <a:ext cx="1709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smtClean="0"/>
              <a:t>Create a mask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80764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1" grpId="0"/>
      <p:bldP spid="12" grpId="0"/>
      <p:bldP spid="29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Watershed on gray level images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195" y="1152944"/>
            <a:ext cx="804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Use it when background cannot be </a:t>
            </a:r>
            <a:r>
              <a:rPr lang="en-GB" sz="2400" dirty="0" err="1" smtClean="0">
                <a:solidFill>
                  <a:schemeClr val="tx2">
                    <a:lumMod val="75000"/>
                  </a:schemeClr>
                </a:solidFill>
              </a:rPr>
              <a:t>thresholded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62651"/>
            <a:ext cx="2184780" cy="2178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62651"/>
            <a:ext cx="2184780" cy="217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656" y="1782057"/>
            <a:ext cx="2326476" cy="1561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04" y="3810000"/>
            <a:ext cx="2184780" cy="2178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019" y="2514600"/>
            <a:ext cx="2184781" cy="2209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2795638" y="3409060"/>
            <a:ext cx="612251" cy="4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ight Arrow 24"/>
          <p:cNvSpPr/>
          <p:nvPr/>
        </p:nvSpPr>
        <p:spPr>
          <a:xfrm>
            <a:off x="5889768" y="3439556"/>
            <a:ext cx="612251" cy="4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2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 smtClean="0"/>
              <a:t>Distance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03569" y="1182958"/>
            <a:ext cx="7711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Measures distance from one object and many others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9" y="4366769"/>
            <a:ext cx="1738431" cy="2046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2074" y="1697417"/>
            <a:ext cx="1728636" cy="20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48" y="4366770"/>
            <a:ext cx="1728636" cy="20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634" y="4374721"/>
            <a:ext cx="1725279" cy="2046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Group 20"/>
          <p:cNvGrpSpPr/>
          <p:nvPr/>
        </p:nvGrpSpPr>
        <p:grpSpPr>
          <a:xfrm>
            <a:off x="2710550" y="4278625"/>
            <a:ext cx="426869" cy="1056903"/>
            <a:chOff x="4322832" y="2350758"/>
            <a:chExt cx="426869" cy="1056903"/>
          </a:xfrm>
        </p:grpSpPr>
        <p:pic>
          <p:nvPicPr>
            <p:cNvPr id="22" name="Picture 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925345" y="2827190"/>
              <a:ext cx="902082" cy="10710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4376386" y="3161440"/>
              <a:ext cx="2743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 dirty="0" smtClean="0">
                  <a:solidFill>
                    <a:schemeClr val="tx2">
                      <a:lumMod val="75000"/>
                    </a:schemeClr>
                  </a:solidFill>
                </a:rPr>
                <a:t>0</a:t>
              </a:r>
              <a:endParaRPr lang="en-GB" sz="10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74939" y="2350758"/>
              <a:ext cx="37476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b="1" dirty="0" smtClean="0">
                  <a:solidFill>
                    <a:schemeClr val="tx2">
                      <a:lumMod val="75000"/>
                    </a:schemeClr>
                  </a:solidFill>
                </a:rPr>
                <a:t>80</a:t>
              </a:r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5" name="Right Arrow 24"/>
          <p:cNvSpPr/>
          <p:nvPr/>
        </p:nvSpPr>
        <p:spPr>
          <a:xfrm rot="7733056">
            <a:off x="1695199" y="3690599"/>
            <a:ext cx="652007" cy="429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ight Arrow 25"/>
          <p:cNvSpPr/>
          <p:nvPr/>
        </p:nvSpPr>
        <p:spPr>
          <a:xfrm rot="3008706">
            <a:off x="4377577" y="3700634"/>
            <a:ext cx="652007" cy="429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/>
          <p:cNvSpPr txBox="1"/>
          <p:nvPr/>
        </p:nvSpPr>
        <p:spPr>
          <a:xfrm>
            <a:off x="6519821" y="2247850"/>
            <a:ext cx="2464903" cy="1877437"/>
          </a:xfrm>
          <a:prstGeom prst="rect">
            <a:avLst/>
          </a:prstGeom>
          <a:solidFill>
            <a:schemeClr val="bg1"/>
          </a:solidFill>
          <a:effectLst>
            <a:outerShdw blurRad="342900" dist="152400" dir="27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tx2">
                    <a:lumMod val="75000"/>
                  </a:schemeClr>
                </a:solidFill>
              </a:rPr>
              <a:t>To measures spot distance to the nucleus:</a:t>
            </a:r>
            <a:endParaRPr lang="en-GB" sz="1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With </a:t>
            </a:r>
            <a:r>
              <a:rPr lang="en-GB" sz="1400" b="1" dirty="0" smtClean="0">
                <a:solidFill>
                  <a:schemeClr val="tx2">
                    <a:lumMod val="75000"/>
                  </a:schemeClr>
                </a:solidFill>
              </a:rPr>
              <a:t>set measurements, </a:t>
            </a: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redirect measures to the nuclei distance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Then measure spot intensity with the </a:t>
            </a:r>
            <a:r>
              <a:rPr lang="en-GB" sz="1400" b="1" dirty="0" smtClean="0">
                <a:solidFill>
                  <a:schemeClr val="tx2">
                    <a:lumMod val="75000"/>
                  </a:schemeClr>
                </a:solidFill>
              </a:rPr>
              <a:t>particle </a:t>
            </a:r>
            <a:r>
              <a:rPr lang="en-GB" sz="1400" b="1" dirty="0" err="1" smtClean="0">
                <a:solidFill>
                  <a:schemeClr val="tx2">
                    <a:lumMod val="75000"/>
                  </a:schemeClr>
                </a:solidFill>
              </a:rPr>
              <a:t>analyzer</a:t>
            </a: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50832" y="4307895"/>
            <a:ext cx="2030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/>
                </a:solidFill>
              </a:rPr>
              <a:t>Spots distance  visualization</a:t>
            </a: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47506" y="4303162"/>
            <a:ext cx="18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bg1">
                    <a:lumMod val="75000"/>
                  </a:schemeClr>
                </a:solidFill>
              </a:rPr>
              <a:t>Spots detection</a:t>
            </a:r>
            <a:endParaRPr lang="en-GB" sz="1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6757" y="4310730"/>
            <a:ext cx="18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Nucleus mask</a:t>
            </a:r>
            <a:endParaRPr lang="en-GB" sz="1400" dirty="0">
              <a:solidFill>
                <a:schemeClr val="bg1"/>
              </a:solidFill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69" y="4374720"/>
            <a:ext cx="1738431" cy="2046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49757" y="4320205"/>
            <a:ext cx="18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Distance to nuclei</a:t>
            </a:r>
            <a:endParaRPr lang="en-GB" sz="1400" dirty="0"/>
          </a:p>
        </p:txBody>
      </p:sp>
      <p:sp>
        <p:nvSpPr>
          <p:cNvPr id="28" name="Equal 27"/>
          <p:cNvSpPr/>
          <p:nvPr/>
        </p:nvSpPr>
        <p:spPr>
          <a:xfrm>
            <a:off x="5984602" y="5106307"/>
            <a:ext cx="754916" cy="838200"/>
          </a:xfrm>
          <a:prstGeom prst="mathEqual">
            <a:avLst>
              <a:gd name="adj1" fmla="val 13228"/>
              <a:gd name="adj2" fmla="val 17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5" name="Multiply 4"/>
          <p:cNvSpPr/>
          <p:nvPr/>
        </p:nvSpPr>
        <p:spPr>
          <a:xfrm>
            <a:off x="2964893" y="5021215"/>
            <a:ext cx="815669" cy="1008383"/>
          </a:xfrm>
          <a:prstGeom prst="mathMultiply">
            <a:avLst>
              <a:gd name="adj1" fmla="val 12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6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0" grpId="0"/>
      <p:bldP spid="31" grpId="0"/>
      <p:bldP spid="35" grpId="0"/>
      <p:bldP spid="37" grpId="0"/>
      <p:bldP spid="28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b="1" dirty="0" smtClean="0"/>
              <a:t>Demo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9971" y="2968374"/>
            <a:ext cx="57978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Demo: nuclei_transcripts_zebrafish_zoom_1ch.tif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Separate nuclei and transcripts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Create a mask for nuclei and a mask for transcripts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Count transcript in the nuclei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Measure the density of transcript.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Alternatively Semi manual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Measure density in a crown of 5 </a:t>
            </a:r>
            <a:r>
              <a:rPr lang="en-GB" sz="1600" dirty="0" err="1" smtClean="0">
                <a:solidFill>
                  <a:schemeClr val="tx2">
                    <a:lumMod val="75000"/>
                  </a:schemeClr>
                </a:solidFill>
              </a:rPr>
              <a:t>micrometer</a:t>
            </a:r>
            <a:endParaRPr lang="en-GB" sz="16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95006" y="176531"/>
            <a:ext cx="2178656" cy="193899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228600" dist="127000" dir="27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GB" sz="1400" b="1" dirty="0" smtClean="0">
                <a:solidFill>
                  <a:srgbClr val="1F497D">
                    <a:lumMod val="75000"/>
                  </a:srgbClr>
                </a:solidFill>
              </a:rPr>
              <a:t>Fiji pointers</a:t>
            </a:r>
          </a:p>
          <a:p>
            <a:pPr lvl="0"/>
            <a:endParaRPr lang="en-GB" sz="600" b="1" dirty="0" smtClean="0">
              <a:solidFill>
                <a:srgbClr val="1F497D">
                  <a:lumMod val="75000"/>
                </a:srgbClr>
              </a:solidFill>
            </a:endParaRPr>
          </a:p>
          <a:p>
            <a:pPr lvl="0"/>
            <a:r>
              <a:rPr lang="en-GB" sz="1100" b="1" dirty="0" smtClean="0">
                <a:solidFill>
                  <a:srgbClr val="1F497D">
                    <a:lumMod val="75000"/>
                  </a:srgbClr>
                </a:solidFill>
              </a:rPr>
              <a:t>Image </a:t>
            </a:r>
            <a:r>
              <a:rPr lang="en-GB" sz="1100" b="1" dirty="0">
                <a:solidFill>
                  <a:srgbClr val="1F497D">
                    <a:lumMod val="75000"/>
                  </a:srgbClr>
                </a:solidFill>
              </a:rPr>
              <a:t>Operation </a:t>
            </a:r>
            <a:endParaRPr lang="en-GB" sz="1400" b="1" dirty="0">
              <a:solidFill>
                <a:srgbClr val="1F497D">
                  <a:lumMod val="75000"/>
                </a:srgbClr>
              </a:solidFill>
            </a:endParaRPr>
          </a:p>
          <a:p>
            <a:pPr marL="285750" lvl="0" indent="-285750">
              <a:buFont typeface="Wingdings"/>
              <a:buChar char="à"/>
            </a:pPr>
            <a:r>
              <a:rPr lang="en-GB" sz="1100" dirty="0" smtClean="0">
                <a:solidFill>
                  <a:srgbClr val="1F497D">
                    <a:lumMod val="75000"/>
                  </a:srgbClr>
                </a:solidFill>
              </a:rPr>
              <a:t>Process&gt;Math</a:t>
            </a:r>
            <a:r>
              <a:rPr lang="en-GB" sz="1100" dirty="0">
                <a:solidFill>
                  <a:srgbClr val="1F497D">
                    <a:lumMod val="75000"/>
                  </a:srgbClr>
                </a:solidFill>
              </a:rPr>
              <a:t>&gt;…</a:t>
            </a:r>
          </a:p>
          <a:p>
            <a:pPr marL="285750" lvl="0" indent="-285750">
              <a:buFont typeface="Wingdings"/>
              <a:buChar char="à"/>
            </a:pPr>
            <a:r>
              <a:rPr lang="en-GB" sz="1100" dirty="0">
                <a:solidFill>
                  <a:srgbClr val="1F497D">
                    <a:lumMod val="75000"/>
                  </a:srgbClr>
                </a:solidFill>
              </a:rPr>
              <a:t>Process&gt;Image </a:t>
            </a:r>
            <a:r>
              <a:rPr lang="en-GB" sz="1100" dirty="0" smtClean="0">
                <a:solidFill>
                  <a:srgbClr val="1F497D">
                    <a:lumMod val="75000"/>
                  </a:srgbClr>
                </a:solidFill>
              </a:rPr>
              <a:t>Calculator</a:t>
            </a:r>
            <a:endParaRPr lang="en-GB" sz="600" dirty="0">
              <a:solidFill>
                <a:srgbClr val="1F497D">
                  <a:lumMod val="75000"/>
                </a:srgbClr>
              </a:solidFill>
            </a:endParaRPr>
          </a:p>
          <a:p>
            <a:pPr lvl="0"/>
            <a:endParaRPr lang="en-GB" sz="600" b="1" dirty="0" smtClean="0">
              <a:solidFill>
                <a:srgbClr val="1F497D">
                  <a:lumMod val="75000"/>
                </a:srgbClr>
              </a:solidFill>
            </a:endParaRPr>
          </a:p>
          <a:p>
            <a:pPr lvl="0"/>
            <a:r>
              <a:rPr lang="en-GB" sz="1100" b="1" dirty="0" smtClean="0">
                <a:solidFill>
                  <a:srgbClr val="1F497D">
                    <a:lumMod val="75000"/>
                  </a:srgbClr>
                </a:solidFill>
              </a:rPr>
              <a:t>Erosion</a:t>
            </a:r>
            <a:r>
              <a:rPr lang="en-GB" sz="1100" b="1" dirty="0">
                <a:solidFill>
                  <a:srgbClr val="1F497D">
                    <a:lumMod val="75000"/>
                  </a:srgbClr>
                </a:solidFill>
              </a:rPr>
              <a:t>, dilation</a:t>
            </a:r>
          </a:p>
          <a:p>
            <a:pPr marL="285750" lvl="0" indent="-285750">
              <a:buFont typeface="Wingdings"/>
              <a:buChar char="à"/>
            </a:pPr>
            <a:r>
              <a:rPr lang="en-GB" sz="1100" dirty="0" smtClean="0">
                <a:solidFill>
                  <a:srgbClr val="1F497D">
                    <a:lumMod val="75000"/>
                  </a:srgbClr>
                </a:solidFill>
              </a:rPr>
              <a:t>Process&gt;Filter&gt;Minimum </a:t>
            </a:r>
            <a:endParaRPr lang="en-GB" sz="1100" dirty="0">
              <a:solidFill>
                <a:srgbClr val="1F497D">
                  <a:lumMod val="75000"/>
                </a:srgbClr>
              </a:solidFill>
            </a:endParaRPr>
          </a:p>
          <a:p>
            <a:pPr marL="285750" lvl="0" indent="-285750">
              <a:buFont typeface="Wingdings"/>
              <a:buChar char="à"/>
            </a:pPr>
            <a:r>
              <a:rPr lang="en-GB" sz="1100" dirty="0" smtClean="0">
                <a:solidFill>
                  <a:srgbClr val="1F497D">
                    <a:lumMod val="75000"/>
                  </a:srgbClr>
                </a:solidFill>
              </a:rPr>
              <a:t>Process&gt;Filter&gt;Maximum</a:t>
            </a:r>
          </a:p>
          <a:p>
            <a:pPr lvl="0"/>
            <a:endParaRPr lang="en-GB" sz="600" dirty="0">
              <a:solidFill>
                <a:srgbClr val="1F497D">
                  <a:lumMod val="75000"/>
                </a:srgbClr>
              </a:solidFill>
            </a:endParaRPr>
          </a:p>
          <a:p>
            <a:pPr lvl="0"/>
            <a:r>
              <a:rPr lang="en-GB" sz="1100" b="1" dirty="0">
                <a:solidFill>
                  <a:srgbClr val="1F497D">
                    <a:lumMod val="75000"/>
                  </a:srgbClr>
                </a:solidFill>
              </a:rPr>
              <a:t>Distance map</a:t>
            </a:r>
          </a:p>
          <a:p>
            <a:pPr lvl="0"/>
            <a:r>
              <a:rPr lang="en-GB" sz="1100" dirty="0">
                <a:solidFill>
                  <a:srgbClr val="1F497D">
                    <a:lumMod val="75000"/>
                  </a:srgbClr>
                </a:solidFill>
                <a:sym typeface="Wingdings" panose="05000000000000000000" pitchFamily="2" charset="2"/>
              </a:rPr>
              <a:t> </a:t>
            </a:r>
            <a:r>
              <a:rPr lang="en-GB" sz="1100" dirty="0" smtClean="0">
                <a:solidFill>
                  <a:srgbClr val="1F497D">
                    <a:lumMod val="75000"/>
                  </a:srgbClr>
                </a:solidFill>
                <a:sym typeface="Wingdings" panose="05000000000000000000" pitchFamily="2" charset="2"/>
              </a:rPr>
              <a:t>Process&gt;Binary</a:t>
            </a:r>
            <a:r>
              <a:rPr lang="en-GB" sz="1100" dirty="0">
                <a:solidFill>
                  <a:srgbClr val="1F497D">
                    <a:lumMod val="75000"/>
                  </a:srgbClr>
                </a:solidFill>
                <a:sym typeface="Wingdings" panose="05000000000000000000" pitchFamily="2" charset="2"/>
              </a:rPr>
              <a:t>&gt; Distance </a:t>
            </a:r>
            <a:r>
              <a:rPr lang="en-GB" sz="1100" dirty="0" smtClean="0">
                <a:solidFill>
                  <a:srgbClr val="1F497D">
                    <a:lumMod val="75000"/>
                  </a:srgbClr>
                </a:solidFill>
                <a:sym typeface="Wingdings" panose="05000000000000000000" pitchFamily="2" charset="2"/>
              </a:rPr>
              <a:t>Map</a:t>
            </a:r>
            <a:endParaRPr lang="en-GB" sz="1100" dirty="0">
              <a:solidFill>
                <a:srgbClr val="1F497D">
                  <a:lumMod val="75000"/>
                </a:srgb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55" y="2809106"/>
            <a:ext cx="1867097" cy="2211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04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MM, </a:t>
            </a:r>
            <a:r>
              <a:rPr lang="en-GB" b="1" dirty="0" err="1"/>
              <a:t>graylevel</a:t>
            </a:r>
            <a:r>
              <a:rPr lang="en-GB" b="1" dirty="0"/>
              <a:t> </a:t>
            </a:r>
            <a:r>
              <a:rPr lang="en-GB" b="1" dirty="0" smtClean="0"/>
              <a:t>filtering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53" name="Right Arrow 52"/>
          <p:cNvSpPr/>
          <p:nvPr/>
        </p:nvSpPr>
        <p:spPr>
          <a:xfrm>
            <a:off x="2590800" y="3604590"/>
            <a:ext cx="100388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Erosion</a:t>
            </a:r>
            <a:endParaRPr lang="en-GB" dirty="0"/>
          </a:p>
        </p:txBody>
      </p:sp>
      <p:sp>
        <p:nvSpPr>
          <p:cNvPr id="54" name="Right Arrow 53"/>
          <p:cNvSpPr/>
          <p:nvPr/>
        </p:nvSpPr>
        <p:spPr>
          <a:xfrm>
            <a:off x="5625516" y="3578711"/>
            <a:ext cx="1003884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/>
              <a:t>Dilation</a:t>
            </a:r>
            <a:endParaRPr lang="en-GB" dirty="0"/>
          </a:p>
        </p:txBody>
      </p:sp>
      <p:sp>
        <p:nvSpPr>
          <p:cNvPr id="10" name="Left Brace 9"/>
          <p:cNvSpPr/>
          <p:nvPr/>
        </p:nvSpPr>
        <p:spPr>
          <a:xfrm rot="5400000">
            <a:off x="4457700" y="38100"/>
            <a:ext cx="381000" cy="3962400"/>
          </a:xfrm>
          <a:prstGeom prst="leftBrace">
            <a:avLst>
              <a:gd name="adj1" fmla="val 5361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019550" y="1367135"/>
            <a:ext cx="1257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Opening</a:t>
            </a:r>
            <a:endParaRPr lang="en-GB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03" y="2735365"/>
            <a:ext cx="1867097" cy="221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735364"/>
            <a:ext cx="1867097" cy="221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198" y="2667000"/>
            <a:ext cx="1872402" cy="22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77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10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MM, </a:t>
            </a:r>
            <a:r>
              <a:rPr lang="en-GB" b="1" dirty="0" err="1"/>
              <a:t>graylevel</a:t>
            </a:r>
            <a:r>
              <a:rPr lang="en-GB" b="1" dirty="0"/>
              <a:t> </a:t>
            </a:r>
            <a:r>
              <a:rPr lang="en-GB" b="1" dirty="0" smtClean="0"/>
              <a:t>filtering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57600" y="2438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Opening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Minus 4"/>
          <p:cNvSpPr/>
          <p:nvPr/>
        </p:nvSpPr>
        <p:spPr>
          <a:xfrm>
            <a:off x="2667000" y="3733800"/>
            <a:ext cx="685800" cy="40386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qual 5"/>
          <p:cNvSpPr/>
          <p:nvPr/>
        </p:nvSpPr>
        <p:spPr>
          <a:xfrm>
            <a:off x="5553647" y="3505200"/>
            <a:ext cx="923353" cy="838200"/>
          </a:xfrm>
          <a:prstGeom prst="mathEqual">
            <a:avLst>
              <a:gd name="adj1" fmla="val 13228"/>
              <a:gd name="adj2" fmla="val 17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1376" y="2438400"/>
            <a:ext cx="181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Transcripts image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03" y="2817327"/>
            <a:ext cx="1867097" cy="221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812022"/>
            <a:ext cx="1872402" cy="2217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999" y="2819400"/>
            <a:ext cx="1872401" cy="2211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24801" y="5650468"/>
            <a:ext cx="483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This is the algorithm used to subtract background!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5502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6" grpId="0" animBg="1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3890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In practice: selecting spots in a nuclei region</a:t>
            </a:r>
          </a:p>
        </p:txBody>
      </p:sp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Images operations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01600"/>
            <a:ext cx="1728636" cy="20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86" y="1676400"/>
            <a:ext cx="1738431" cy="2046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486" y="4328275"/>
            <a:ext cx="1738431" cy="2058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193490"/>
            <a:ext cx="2400300" cy="1544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117" y="2559044"/>
            <a:ext cx="1738431" cy="2054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48400" y="5377597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In Fiji use the plugin:</a:t>
            </a:r>
          </a:p>
          <a:p>
            <a:pPr algn="ctr"/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Process&gt;</a:t>
            </a:r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</a:rPr>
              <a:t>ImageCalculator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6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MM, mask filtering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18781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Original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253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Dilation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Minus 4"/>
          <p:cNvSpPr/>
          <p:nvPr/>
        </p:nvSpPr>
        <p:spPr>
          <a:xfrm>
            <a:off x="2667000" y="3429000"/>
            <a:ext cx="685800" cy="40386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qual 5"/>
          <p:cNvSpPr/>
          <p:nvPr/>
        </p:nvSpPr>
        <p:spPr>
          <a:xfrm>
            <a:off x="5553647" y="3200400"/>
            <a:ext cx="923353" cy="838200"/>
          </a:xfrm>
          <a:prstGeom prst="mathEqual">
            <a:avLst>
              <a:gd name="adj1" fmla="val 13228"/>
              <a:gd name="adj2" fmla="val 17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01376" y="2209800"/>
            <a:ext cx="1818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Band / Contour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09336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613589"/>
            <a:ext cx="1905000" cy="191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27" y="2674178"/>
            <a:ext cx="1909252" cy="191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376" y="2609336"/>
            <a:ext cx="1909253" cy="1917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618781" y="2133600"/>
            <a:ext cx="16764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Mask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6500" y="5257800"/>
            <a:ext cx="422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With erosion one could also create band inside the object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737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animBg="1"/>
      <p:bldP spid="6" grpId="0" animBg="1"/>
      <p:bldP spid="7" grpId="0"/>
      <p:bldP spid="17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2251710" cy="281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1123890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In practice: Increase the contrast between two image</a:t>
            </a:r>
          </a:p>
        </p:txBody>
      </p:sp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Images operations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5657" y="2438400"/>
            <a:ext cx="1636343" cy="1967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2438400"/>
            <a:ext cx="1656184" cy="199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2438400"/>
            <a:ext cx="1674385" cy="1986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14"/>
          <p:cNvGrpSpPr/>
          <p:nvPr/>
        </p:nvGrpSpPr>
        <p:grpSpPr>
          <a:xfrm>
            <a:off x="3416491" y="3164246"/>
            <a:ext cx="3175793" cy="785164"/>
            <a:chOff x="2218267" y="2590800"/>
            <a:chExt cx="3673951" cy="990600"/>
          </a:xfrm>
        </p:grpSpPr>
        <p:sp>
          <p:nvSpPr>
            <p:cNvPr id="16" name="Equal 15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18267" y="2779137"/>
              <a:ext cx="1150665" cy="465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Minus 17"/>
          <p:cNvSpPr/>
          <p:nvPr/>
        </p:nvSpPr>
        <p:spPr>
          <a:xfrm>
            <a:off x="3048000" y="3048000"/>
            <a:ext cx="783096" cy="914400"/>
          </a:xfrm>
          <a:prstGeom prst="mathMinus">
            <a:avLst>
              <a:gd name="adj1" fmla="val 1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2169858" y="2845106"/>
            <a:ext cx="5898026" cy="3561066"/>
            <a:chOff x="1149170" y="1800130"/>
            <a:chExt cx="5898026" cy="356106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l="48650" t="26026" r="19350" b="45092"/>
            <a:stretch/>
          </p:blipFill>
          <p:spPr>
            <a:xfrm>
              <a:off x="4391980" y="3532174"/>
              <a:ext cx="1656184" cy="17969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6"/>
            <a:srcRect l="50312" t="26786" r="20762" b="45845"/>
            <a:stretch/>
          </p:blipFill>
          <p:spPr>
            <a:xfrm>
              <a:off x="1806271" y="3556158"/>
              <a:ext cx="1584176" cy="180503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3" name="Rectangle 22"/>
            <p:cNvSpPr/>
            <p:nvPr/>
          </p:nvSpPr>
          <p:spPr>
            <a:xfrm>
              <a:off x="1149170" y="1810564"/>
              <a:ext cx="504056" cy="576064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43140" y="1800130"/>
              <a:ext cx="504056" cy="576064"/>
            </a:xfrm>
            <a:prstGeom prst="rect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 cmpd="sng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25" name="Straight Connector 24"/>
            <p:cNvCxnSpPr>
              <a:stCxn id="23" idx="2"/>
              <a:endCxn id="22" idx="0"/>
            </p:cNvCxnSpPr>
            <p:nvPr/>
          </p:nvCxnSpPr>
          <p:spPr>
            <a:xfrm>
              <a:off x="1401198" y="2386628"/>
              <a:ext cx="1197161" cy="116953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4" idx="2"/>
              <a:endCxn id="21" idx="0"/>
            </p:cNvCxnSpPr>
            <p:nvPr/>
          </p:nvCxnSpPr>
          <p:spPr>
            <a:xfrm flipH="1">
              <a:off x="5220072" y="2376194"/>
              <a:ext cx="1575096" cy="1155980"/>
            </a:xfrm>
            <a:prstGeom prst="line">
              <a:avLst/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567537" y="4712618"/>
              <a:ext cx="216024" cy="504056"/>
            </a:xfrm>
            <a:prstGeom prst="straightConnector1">
              <a:avLst/>
            </a:prstGeom>
            <a:ln>
              <a:solidFill>
                <a:srgbClr val="3FC9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989105" y="4759474"/>
              <a:ext cx="216024" cy="50405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190912" y="4577150"/>
            <a:ext cx="25908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 smtClean="0"/>
              <a:t>Image source: </a:t>
            </a:r>
            <a:r>
              <a:rPr lang="en-GB" sz="8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Jaydeep</a:t>
            </a:r>
            <a:r>
              <a:rPr lang="en-GB" sz="8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GB" sz="8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Sidhaye</a:t>
            </a:r>
            <a:r>
              <a:rPr lang="en-GB" sz="8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(</a:t>
            </a:r>
            <a:r>
              <a:rPr lang="en-GB" sz="8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Norden</a:t>
            </a:r>
            <a:r>
              <a:rPr lang="en-GB" sz="8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lab, MPI-CBG)</a:t>
            </a:r>
            <a:endParaRPr lang="en-GB" sz="8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9531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Analysis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Segmentation </a:t>
            </a:r>
            <a:r>
              <a:rPr lang="en-GB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br>
              <a:rPr lang="en-GB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Motivations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914400" y="1764268"/>
            <a:ext cx="3437991" cy="2971800"/>
            <a:chOff x="1905000" y="990600"/>
            <a:chExt cx="4628993" cy="4003649"/>
          </a:xfrm>
        </p:grpSpPr>
        <p:pic>
          <p:nvPicPr>
            <p:cNvPr id="2" name="Picture 2" descr="https://previews.123rf.com/images/dimdimich/dimdimich1304/dimdimich130400014/19080977-maze-of-metal-pipes-Isolated-on-white--Stock-Photo-pipes-pipe-pipelin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351" y="1524000"/>
              <a:ext cx="3470249" cy="347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Straight Arrow Connector 33"/>
            <p:cNvCxnSpPr/>
            <p:nvPr/>
          </p:nvCxnSpPr>
          <p:spPr>
            <a:xfrm>
              <a:off x="1905000" y="2362200"/>
              <a:ext cx="514193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625751" y="990600"/>
              <a:ext cx="0" cy="45720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6019800" y="1752600"/>
              <a:ext cx="514193" cy="0"/>
            </a:xfrm>
            <a:prstGeom prst="straightConnector1">
              <a:avLst/>
            </a:prstGeom>
            <a:ln w="76200">
              <a:solidFill>
                <a:schemeClr val="accent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4" descr="https://thumbs.dreamstime.com/z/chrome-pipe-collection-realistic-silver-pieces-various-shapes-lengths-30897457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6" r="8592" b="3743"/>
          <a:stretch/>
        </p:blipFill>
        <p:spPr bwMode="auto">
          <a:xfrm>
            <a:off x="5334000" y="1905000"/>
            <a:ext cx="2971800" cy="273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298148" y="5294293"/>
            <a:ext cx="55387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Session goals</a:t>
            </a:r>
          </a:p>
          <a:p>
            <a:pPr marL="285750" indent="-285750">
              <a:buFont typeface="Wingdings"/>
              <a:buChar char="à"/>
            </a:pPr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New operations</a:t>
            </a:r>
          </a:p>
          <a:p>
            <a:pPr marL="285750" indent="-285750">
              <a:buFont typeface="Wingdings"/>
              <a:buChar char="à"/>
            </a:pPr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Learn to repeat pipeline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5257800" y="4736068"/>
            <a:ext cx="3222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Combination of basic operations</a:t>
            </a:r>
          </a:p>
        </p:txBody>
      </p:sp>
    </p:spTree>
    <p:extLst>
      <p:ext uri="{BB962C8B-B14F-4D97-AF65-F5344CB8AC3E}">
        <p14:creationId xmlns:p14="http://schemas.microsoft.com/office/powerpoint/2010/main" val="107784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 smtClean="0"/>
              <a:t>Distance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10664" y="1383527"/>
            <a:ext cx="53620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75000"/>
                  </a:schemeClr>
                </a:solidFill>
              </a:rPr>
              <a:t>Measures the width of an elongated object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0" y="1253541"/>
            <a:ext cx="2188431" cy="280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79" y="1253541"/>
            <a:ext cx="2188431" cy="280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25142" y="1950864"/>
            <a:ext cx="437322" cy="4770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64" y="2234123"/>
            <a:ext cx="1824038" cy="2019301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02" y="4542322"/>
            <a:ext cx="1824038" cy="202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487" y="4560550"/>
            <a:ext cx="1824498" cy="2019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55" y="4573096"/>
            <a:ext cx="1824038" cy="2019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33442" y="4501194"/>
            <a:ext cx="18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Distance map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92947" y="4520795"/>
            <a:ext cx="18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Skeleton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35913" y="2175651"/>
            <a:ext cx="1824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Mask</a:t>
            </a:r>
            <a:endParaRPr lang="en-GB" sz="1400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1843803" y="2427942"/>
            <a:ext cx="492110" cy="324606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94012" y="2752548"/>
            <a:ext cx="2464903" cy="1415772"/>
          </a:xfrm>
          <a:prstGeom prst="rect">
            <a:avLst/>
          </a:prstGeom>
          <a:solidFill>
            <a:schemeClr val="bg1"/>
          </a:solidFill>
          <a:effectLst>
            <a:outerShdw blurRad="342900" dist="152400" dir="27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tx2">
                    <a:lumMod val="75000"/>
                  </a:schemeClr>
                </a:solidFill>
              </a:rPr>
              <a:t>To estimate width:</a:t>
            </a:r>
            <a:endParaRPr lang="en-GB" sz="14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With </a:t>
            </a:r>
            <a:r>
              <a:rPr lang="en-GB" sz="1400" b="1" dirty="0" smtClean="0">
                <a:solidFill>
                  <a:schemeClr val="tx2">
                    <a:lumMod val="75000"/>
                  </a:schemeClr>
                </a:solidFill>
              </a:rPr>
              <a:t>set measurements, </a:t>
            </a: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redirect measures to the distance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>
                <a:solidFill>
                  <a:schemeClr val="tx2">
                    <a:lumMod val="75000"/>
                  </a:schemeClr>
                </a:solidFill>
              </a:rPr>
              <a:t>Then Measure the skeleton average intensity.</a:t>
            </a:r>
          </a:p>
        </p:txBody>
      </p:sp>
      <p:sp>
        <p:nvSpPr>
          <p:cNvPr id="14" name="Right Arrow 13"/>
          <p:cNvSpPr/>
          <p:nvPr/>
        </p:nvSpPr>
        <p:spPr>
          <a:xfrm rot="8063274">
            <a:off x="1763854" y="4049302"/>
            <a:ext cx="652007" cy="429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 rot="2674093">
            <a:off x="4096056" y="4070305"/>
            <a:ext cx="652007" cy="429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831524" y="4752416"/>
            <a:ext cx="327917" cy="1182067"/>
            <a:chOff x="4322832" y="2287150"/>
            <a:chExt cx="327917" cy="1182067"/>
          </a:xfrm>
        </p:grpSpPr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3925345" y="2827190"/>
              <a:ext cx="902082" cy="107107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4376386" y="3161440"/>
              <a:ext cx="274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bg1"/>
                  </a:solidFill>
                </a:rPr>
                <a:t>0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74939" y="2287150"/>
              <a:ext cx="2743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 smtClean="0">
                  <a:solidFill>
                    <a:schemeClr val="bg1"/>
                  </a:solidFill>
                </a:rPr>
                <a:t>6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6978055" y="4531191"/>
            <a:ext cx="1824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Distance on the object skeleton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33" name="Equal 32"/>
          <p:cNvSpPr/>
          <p:nvPr/>
        </p:nvSpPr>
        <p:spPr>
          <a:xfrm>
            <a:off x="5984602" y="5138111"/>
            <a:ext cx="754916" cy="838200"/>
          </a:xfrm>
          <a:prstGeom prst="mathEqual">
            <a:avLst>
              <a:gd name="adj1" fmla="val 13228"/>
              <a:gd name="adj2" fmla="val 179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Multiply 33"/>
          <p:cNvSpPr/>
          <p:nvPr/>
        </p:nvSpPr>
        <p:spPr>
          <a:xfrm>
            <a:off x="2797922" y="5053019"/>
            <a:ext cx="815669" cy="1008383"/>
          </a:xfrm>
          <a:prstGeom prst="mathMultiply">
            <a:avLst>
              <a:gd name="adj1" fmla="val 123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06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2" grpId="0"/>
      <p:bldP spid="23" grpId="0"/>
      <p:bldP spid="12" grpId="0" animBg="1"/>
      <p:bldP spid="14" grpId="0" animBg="1"/>
      <p:bldP spid="29" grpId="0" animBg="1"/>
      <p:bldP spid="37" grpId="0"/>
      <p:bldP spid="33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/>
              <a:t>MM, </a:t>
            </a:r>
            <a:r>
              <a:rPr lang="en-GB" b="1" dirty="0" err="1"/>
              <a:t>graylevel</a:t>
            </a:r>
            <a:r>
              <a:rPr lang="en-GB" b="1" dirty="0"/>
              <a:t> </a:t>
            </a:r>
            <a:r>
              <a:rPr lang="en-GB" b="1" dirty="0" smtClean="0"/>
              <a:t>filtering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54" name="Right Arrow 53"/>
          <p:cNvSpPr/>
          <p:nvPr/>
        </p:nvSpPr>
        <p:spPr>
          <a:xfrm>
            <a:off x="4038600" y="3352800"/>
            <a:ext cx="1371600" cy="759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Closing</a:t>
            </a:r>
            <a:endParaRPr lang="en-GB" sz="2400" b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3143250" cy="213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633" y="2663750"/>
            <a:ext cx="3129280" cy="213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200" y="127629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Pixel distance to the closest point in the mask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4000" b="1" dirty="0" smtClean="0"/>
              <a:t>Watershed on gray level images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195" y="1152944"/>
            <a:ext cx="8046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Use it when background cannot be </a:t>
            </a:r>
            <a:r>
              <a:rPr lang="en-GB" sz="2400" dirty="0" err="1" smtClean="0">
                <a:solidFill>
                  <a:schemeClr val="tx2">
                    <a:lumMod val="75000"/>
                  </a:schemeClr>
                </a:solidFill>
              </a:rPr>
              <a:t>thresholded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74" y="2523536"/>
            <a:ext cx="1304960" cy="1301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72" y="2523535"/>
            <a:ext cx="1308605" cy="1301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972" y="4073037"/>
            <a:ext cx="1329452" cy="1198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33" y="2519910"/>
            <a:ext cx="1304960" cy="1304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329" y="2519910"/>
            <a:ext cx="1297754" cy="1300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383" y="4822110"/>
            <a:ext cx="1337392" cy="1405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183387" y="2984161"/>
            <a:ext cx="612251" cy="4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ight Arrow 28"/>
          <p:cNvSpPr/>
          <p:nvPr/>
        </p:nvSpPr>
        <p:spPr>
          <a:xfrm>
            <a:off x="4453379" y="2984161"/>
            <a:ext cx="612251" cy="4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Right Arrow 29"/>
          <p:cNvSpPr/>
          <p:nvPr/>
        </p:nvSpPr>
        <p:spPr>
          <a:xfrm rot="5400000">
            <a:off x="5583786" y="3995758"/>
            <a:ext cx="612251" cy="4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ight Arrow 30"/>
          <p:cNvSpPr/>
          <p:nvPr/>
        </p:nvSpPr>
        <p:spPr>
          <a:xfrm>
            <a:off x="6834054" y="2961755"/>
            <a:ext cx="612251" cy="424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3482671" y="4365266"/>
            <a:ext cx="747423" cy="149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2878374" y="2250213"/>
            <a:ext cx="152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Maxima detection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5126577" y="2248723"/>
            <a:ext cx="152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Segmented cells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7521289" y="2259839"/>
            <a:ext cx="152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Overlaid contours</a:t>
            </a:r>
            <a:endParaRPr lang="en-GB" dirty="0"/>
          </a:p>
        </p:txBody>
      </p:sp>
      <p:sp>
        <p:nvSpPr>
          <p:cNvPr id="36" name="TextBox 35"/>
          <p:cNvSpPr txBox="1"/>
          <p:nvPr/>
        </p:nvSpPr>
        <p:spPr>
          <a:xfrm>
            <a:off x="5166332" y="4534393"/>
            <a:ext cx="1527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smtClean="0"/>
              <a:t>Measures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89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 animBg="1"/>
      <p:bldP spid="30" grpId="0" animBg="1"/>
      <p:bldP spid="31" grpId="0" animBg="1"/>
      <p:bldP spid="5" grpId="0" animBg="1"/>
      <p:bldP spid="6" grpId="0"/>
      <p:bldP spid="34" grpId="0"/>
      <p:bldP spid="35" grpId="0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pic>
        <p:nvPicPr>
          <p:cNvPr id="2" name="Picture 2" descr="https://previews.123rf.com/images/dimdimich/dimdimich1304/dimdimich130400014/19080977-maze-of-metal-pipes-Isolated-on-white--Stock-Photo-pipes-pipe-pipeline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7" b="97077" l="2231" r="100000">
                        <a14:foregroundMark x1="19231" y1="23000" x2="19231" y2="23000"/>
                        <a14:foregroundMark x1="15000" y1="30462" x2="15000" y2="30462"/>
                        <a14:foregroundMark x1="53615" y1="11385" x2="53615" y2="11385"/>
                        <a14:foregroundMark x1="52615" y1="8154" x2="52615" y2="8154"/>
                        <a14:foregroundMark x1="67154" y1="5692" x2="67154" y2="5692"/>
                        <a14:foregroundMark x1="3692" y1="10308" x2="3692" y2="10308"/>
                        <a14:foregroundMark x1="5538" y1="24231" x2="5538" y2="24231"/>
                        <a14:foregroundMark x1="5231" y1="22692" x2="5231" y2="22692"/>
                        <a14:foregroundMark x1="2231" y1="22077" x2="2231" y2="22077"/>
                        <a14:foregroundMark x1="28385" y1="22385" x2="28385" y2="22385"/>
                        <a14:foregroundMark x1="83385" y1="39231" x2="83385" y2="39231"/>
                        <a14:foregroundMark x1="58308" y1="39385" x2="58308" y2="39385"/>
                        <a14:foregroundMark x1="46231" y1="38923" x2="46231" y2="38923"/>
                        <a14:foregroundMark x1="38846" y1="39385" x2="38846" y2="39385"/>
                        <a14:foregroundMark x1="17154" y1="38615" x2="17154" y2="38615"/>
                        <a14:foregroundMark x1="4385" y1="87692" x2="4385" y2="87692"/>
                        <a14:foregroundMark x1="24538" y1="95538" x2="24538" y2="95538"/>
                        <a14:foregroundMark x1="31077" y1="97077" x2="31077" y2="97077"/>
                        <a14:foregroundMark x1="33154" y1="31077" x2="33154" y2="31077"/>
                        <a14:foregroundMark x1="95154" y1="38769" x2="95154" y2="38769"/>
                        <a14:foregroundMark x1="89385" y1="4923" x2="89385" y2="4923"/>
                        <a14:foregroundMark x1="60154" y1="8154" x2="60154" y2="8154"/>
                        <a14:foregroundMark x1="54231" y1="8000" x2="54231" y2="8000"/>
                        <a14:foregroundMark x1="4385" y1="1077" x2="4385" y2="1077"/>
                        <a14:backgroundMark x1="39846" y1="99231" x2="39846" y2="99231"/>
                        <a14:backgroundMark x1="70615" y1="99692" x2="70615" y2="99692"/>
                        <a14:backgroundMark x1="75000" y1="99538" x2="75000" y2="99538"/>
                        <a14:backgroundMark x1="90923" y1="99385" x2="90923" y2="99385"/>
                        <a14:backgroundMark x1="61615" y1="36769" x2="61615" y2="367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8077200" cy="65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049557" y="2133600"/>
            <a:ext cx="5176503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 smtClean="0">
                <a:solidFill>
                  <a:schemeClr val="tx1"/>
                </a:solidFill>
              </a:rPr>
              <a:t>Exercises</a:t>
            </a:r>
            <a:endParaRPr lang="en-GB" sz="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Exercise 1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195" y="1152944"/>
            <a:ext cx="804688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</a:rPr>
              <a:t>Rods average length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Estimate rods average length</a:t>
            </a:r>
            <a:b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Remark : not all objects are needed for the average</a:t>
            </a:r>
            <a:b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Remark: use skeletonize</a:t>
            </a:r>
            <a:endParaRPr lang="en-GB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Make a 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macro to handle the task</a:t>
            </a:r>
            <a:endParaRPr lang="en-GB" sz="24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GB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28800" y="3200400"/>
            <a:ext cx="503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err="1"/>
              <a:t>rods.tif</a:t>
            </a:r>
            <a:endParaRPr lang="en-GB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93" y="3700777"/>
            <a:ext cx="3560287" cy="2928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680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Exercise 2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195" y="1152944"/>
            <a:ext cx="804688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</a:rPr>
              <a:t>Vesicle fusion </a:t>
            </a:r>
            <a:endParaRPr lang="en-GB" sz="2000" b="1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Find a strategy to count vesicles outside the nuclei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Turn the strategy in a macro</a:t>
            </a:r>
            <a:endParaRPr lang="en-GB" sz="24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endParaRPr lang="en-GB" sz="2400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3670" y="3294001"/>
            <a:ext cx="2334976" cy="327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03822" y="2695809"/>
            <a:ext cx="5034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dirty="0" smtClean="0"/>
              <a:t>Cell_vesicles_t11.tif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4872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1195" y="1152944"/>
            <a:ext cx="80468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chemeClr val="tx2">
                    <a:lumMod val="75000"/>
                  </a:schemeClr>
                </a:solidFill>
              </a:rPr>
              <a:t>Vesicle fusion: </a:t>
            </a:r>
            <a:r>
              <a:rPr lang="en-GB" sz="3200" dirty="0" smtClean="0">
                <a:solidFill>
                  <a:schemeClr val="tx2">
                    <a:lumMod val="75000"/>
                  </a:schemeClr>
                </a:solidFill>
              </a:rPr>
              <a:t>Make 2 macros</a:t>
            </a:r>
            <a:endParaRPr lang="en-GB" sz="24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Vesicle Number 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and size in 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time:</a:t>
            </a:r>
          </a:p>
          <a:p>
            <a:pPr marL="800100" lvl="1" indent="-342900">
              <a:buFont typeface="Wingdings"/>
              <a:buChar char="è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Remove Nuclei</a:t>
            </a:r>
          </a:p>
          <a:p>
            <a:pPr lvl="1"/>
            <a:r>
              <a:rPr lang="en-GB" sz="24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Subtract Background</a:t>
            </a:r>
            <a:endParaRPr lang="en-GB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pPr marL="800100" lvl="1" indent="-342900">
              <a:buFont typeface="Wingdings"/>
              <a:buChar char="è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Vesicle size </a:t>
            </a:r>
            <a:endParaRPr lang="en-GB" sz="2400" dirty="0">
              <a:solidFill>
                <a:schemeClr val="tx2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Thresh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Particle </a:t>
            </a:r>
            <a:r>
              <a:rPr lang="en-GB" sz="2400" dirty="0" err="1" smtClean="0">
                <a:solidFill>
                  <a:schemeClr val="tx2">
                    <a:lumMod val="50000"/>
                  </a:schemeClr>
                </a:solidFill>
              </a:rPr>
              <a:t>Analyzer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+ Summary</a:t>
            </a:r>
          </a:p>
          <a:p>
            <a:pPr lvl="1"/>
            <a:endParaRPr lang="en-GB" sz="2400" dirty="0">
              <a:solidFill>
                <a:schemeClr val="tx2">
                  <a:lumMod val="50000"/>
                </a:schemeClr>
              </a:solidFill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Number of vesicle within 10 um of the nuclei in time:</a:t>
            </a:r>
          </a:p>
          <a:p>
            <a:pPr marL="800100" lvl="1" indent="-342900">
              <a:buFont typeface="Wingdings"/>
              <a:buChar char="è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Create a band of 10 um around the nuclei </a:t>
            </a:r>
          </a:p>
          <a:p>
            <a:pPr lvl="1"/>
            <a:r>
              <a:rPr lang="en-GB" sz="24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Thresh, Dilate, Subtract</a:t>
            </a:r>
          </a:p>
          <a:p>
            <a:pPr marL="800100" lvl="1" indent="-342900">
              <a:buFont typeface="Wingdings"/>
              <a:buChar char="è"/>
            </a:pP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Count maxima in the band</a:t>
            </a:r>
          </a:p>
          <a:p>
            <a:pPr lvl="1"/>
            <a:r>
              <a:rPr lang="en-GB" sz="2400" dirty="0">
                <a:solidFill>
                  <a:schemeClr val="tx2">
                    <a:lumMod val="50000"/>
                  </a:schemeClr>
                </a:solidFill>
                <a:sym typeface="Wingdings" panose="05000000000000000000" pitchFamily="2" charset="2"/>
              </a:rPr>
              <a:t>	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Maxima 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detector</a:t>
            </a:r>
            <a:r>
              <a:rPr lang="en-GB" sz="2400" dirty="0" smtClean="0">
                <a:solidFill>
                  <a:schemeClr val="tx2">
                    <a:lumMod val="50000"/>
                  </a:schemeClr>
                </a:solidFill>
              </a:rPr>
              <a:t>, And, PA with 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</a:rPr>
              <a:t>summary</a:t>
            </a:r>
          </a:p>
          <a:p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5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Picture 4" descr="https://thumbs.dreamstime.com/z/chrome-pipe-collection-realistic-silver-pieces-various-shapes-lengths-308974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9" b="95462" l="4351" r="86788">
                        <a14:foregroundMark x1="12342" y1="36769" x2="12342" y2="36769"/>
                        <a14:foregroundMark x1="13133" y1="30615" x2="13133" y2="30615"/>
                        <a14:foregroundMark x1="5459" y1="41385" x2="5459" y2="41385"/>
                        <a14:foregroundMark x1="38924" y1="41385" x2="38924" y2="41385"/>
                        <a14:foregroundMark x1="32199" y1="41615" x2="32199" y2="41615"/>
                        <a14:foregroundMark x1="32278" y1="33462" x2="32278" y2="33462"/>
                        <a14:foregroundMark x1="40585" y1="32923" x2="40585" y2="32923"/>
                        <a14:foregroundMark x1="46835" y1="19462" x2="46835" y2="19462"/>
                        <a14:foregroundMark x1="57120" y1="21462" x2="57120" y2="21462"/>
                        <a14:foregroundMark x1="54509" y1="20154" x2="54509" y2="20154"/>
                        <a14:foregroundMark x1="51108" y1="11615" x2="51108" y2="11615"/>
                        <a14:foregroundMark x1="42168" y1="9769" x2="42168" y2="9769"/>
                        <a14:foregroundMark x1="22310" y1="9769" x2="22310" y2="9769"/>
                        <a14:foregroundMark x1="21440" y1="35846" x2="21440" y2="35846"/>
                        <a14:foregroundMark x1="21598" y1="46231" x2="21598" y2="46231"/>
                        <a14:foregroundMark x1="11472" y1="73231" x2="11472" y2="73231"/>
                        <a14:foregroundMark x1="31566" y1="77538" x2="31566" y2="77538"/>
                        <a14:foregroundMark x1="45886" y1="63846" x2="45886" y2="63846"/>
                        <a14:foregroundMark x1="56566" y1="60308" x2="56566" y2="60308"/>
                        <a14:foregroundMark x1="70649" y1="46615" x2="70649" y2="46615"/>
                        <a14:foregroundMark x1="82358" y1="31538" x2="82358" y2="31538"/>
                        <a14:foregroundMark x1="81329" y1="74615" x2="81329" y2="7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6" r="8592" b="3743"/>
          <a:stretch/>
        </p:blipFill>
        <p:spPr bwMode="auto">
          <a:xfrm>
            <a:off x="685800" y="166777"/>
            <a:ext cx="7696200" cy="64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4600" y="2362200"/>
            <a:ext cx="4419600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 smtClean="0">
                <a:solidFill>
                  <a:schemeClr val="tx1"/>
                </a:solidFill>
              </a:rPr>
              <a:t>Image math</a:t>
            </a:r>
            <a:endParaRPr lang="en-GB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82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420" y="2596058"/>
            <a:ext cx="1647510" cy="147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8200" y="1123890"/>
            <a:ext cx="708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Image of same size can also be combine with operations</a:t>
            </a:r>
            <a:b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+, -, x, /, &gt;, &lt;, =</a:t>
            </a:r>
          </a:p>
        </p:txBody>
      </p:sp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Images operations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416472" y="4969780"/>
            <a:ext cx="597731" cy="580706"/>
            <a:chOff x="2000742" y="5666783"/>
            <a:chExt cx="687287" cy="68318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6" t="31424" r="36521" b="35849"/>
            <a:stretch/>
          </p:blipFill>
          <p:spPr bwMode="auto">
            <a:xfrm>
              <a:off x="2011679" y="5666783"/>
              <a:ext cx="603077" cy="6831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12" name="TextBox 11"/>
            <p:cNvSpPr txBox="1"/>
            <p:nvPr/>
          </p:nvSpPr>
          <p:spPr>
            <a:xfrm>
              <a:off x="2000742" y="5747088"/>
              <a:ext cx="687287" cy="470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chemeClr val="bg1"/>
                  </a:solidFill>
                </a:rPr>
                <a:t>718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12"/>
          <p:cNvSpPr/>
          <p:nvPr/>
        </p:nvSpPr>
        <p:spPr>
          <a:xfrm>
            <a:off x="1520520" y="3081709"/>
            <a:ext cx="69472" cy="719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6951220" y="3129458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Equal 29"/>
          <p:cNvSpPr/>
          <p:nvPr/>
        </p:nvSpPr>
        <p:spPr>
          <a:xfrm>
            <a:off x="5198620" y="2900858"/>
            <a:ext cx="1091618" cy="990600"/>
          </a:xfrm>
          <a:prstGeom prst="mathEqual">
            <a:avLst>
              <a:gd name="adj1" fmla="val 15756"/>
              <a:gd name="adj2" fmla="val 27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985271" y="4965454"/>
            <a:ext cx="597731" cy="526203"/>
            <a:chOff x="1945983" y="5619158"/>
            <a:chExt cx="687289" cy="619061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bright="10000" contras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7" t="35160" r="38349" b="37177"/>
            <a:stretch/>
          </p:blipFill>
          <p:spPr bwMode="auto">
            <a:xfrm>
              <a:off x="1960872" y="5619158"/>
              <a:ext cx="620736" cy="61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/>
          </p:spPr>
        </p:pic>
        <p:sp>
          <p:nvSpPr>
            <p:cNvPr id="33" name="TextBox 32"/>
            <p:cNvSpPr txBox="1"/>
            <p:nvPr/>
          </p:nvSpPr>
          <p:spPr>
            <a:xfrm>
              <a:off x="1945983" y="5683110"/>
              <a:ext cx="687289" cy="470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chemeClr val="bg1"/>
                  </a:solidFill>
                </a:rPr>
                <a:t>316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Straight Arrow Connector 33"/>
          <p:cNvCxnSpPr>
            <a:stCxn id="13" idx="4"/>
            <a:endCxn id="33" idx="0"/>
          </p:cNvCxnSpPr>
          <p:nvPr/>
        </p:nvCxnSpPr>
        <p:spPr>
          <a:xfrm>
            <a:off x="1555256" y="3153664"/>
            <a:ext cx="728881" cy="1866149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qual 38"/>
          <p:cNvSpPr/>
          <p:nvPr/>
        </p:nvSpPr>
        <p:spPr>
          <a:xfrm>
            <a:off x="5347312" y="4997031"/>
            <a:ext cx="545809" cy="533400"/>
          </a:xfrm>
          <a:prstGeom prst="mathEqual">
            <a:avLst>
              <a:gd name="adj1" fmla="val 15756"/>
              <a:gd name="adj2" fmla="val 272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4" name="Plus 23"/>
          <p:cNvSpPr/>
          <p:nvPr/>
        </p:nvSpPr>
        <p:spPr>
          <a:xfrm>
            <a:off x="2583002" y="2772112"/>
            <a:ext cx="1091618" cy="1119346"/>
          </a:xfrm>
          <a:prstGeom prst="mathPlus">
            <a:avLst>
              <a:gd name="adj1" fmla="val 1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/>
          <p:cNvGrpSpPr/>
          <p:nvPr/>
        </p:nvGrpSpPr>
        <p:grpSpPr>
          <a:xfrm>
            <a:off x="4214748" y="4965454"/>
            <a:ext cx="597731" cy="526203"/>
            <a:chOff x="1954961" y="5619158"/>
            <a:chExt cx="687289" cy="619061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bright="10000" contras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7" t="35160" r="38349" b="37177"/>
            <a:stretch/>
          </p:blipFill>
          <p:spPr bwMode="auto">
            <a:xfrm>
              <a:off x="1960872" y="5619158"/>
              <a:ext cx="620736" cy="6190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1954961" y="5683110"/>
              <a:ext cx="687289" cy="470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b="1" dirty="0" smtClean="0">
                  <a:solidFill>
                    <a:schemeClr val="bg1"/>
                  </a:solidFill>
                </a:rPr>
                <a:t>402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Plus 39"/>
          <p:cNvSpPr/>
          <p:nvPr/>
        </p:nvSpPr>
        <p:spPr>
          <a:xfrm>
            <a:off x="3052611" y="4958258"/>
            <a:ext cx="545809" cy="559673"/>
          </a:xfrm>
          <a:prstGeom prst="mathPlus">
            <a:avLst>
              <a:gd name="adj1" fmla="val 1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20" y="2596058"/>
            <a:ext cx="1647509" cy="1472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691" y="2590800"/>
            <a:ext cx="1647509" cy="1472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/>
          <p:cNvCxnSpPr>
            <a:stCxn id="35" idx="4"/>
            <a:endCxn id="37" idx="0"/>
          </p:cNvCxnSpPr>
          <p:nvPr/>
        </p:nvCxnSpPr>
        <p:spPr>
          <a:xfrm>
            <a:off x="4249484" y="3125213"/>
            <a:ext cx="264130" cy="189460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214748" y="3053258"/>
            <a:ext cx="69472" cy="719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1" idx="0"/>
            <a:endCxn id="41" idx="3"/>
          </p:cNvCxnSpPr>
          <p:nvPr/>
        </p:nvCxnSpPr>
        <p:spPr>
          <a:xfrm flipV="1">
            <a:off x="6688230" y="3114675"/>
            <a:ext cx="356092" cy="1855105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7034148" y="3053258"/>
            <a:ext cx="69472" cy="7195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44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9" grpId="0" animBg="1"/>
      <p:bldP spid="40" grpId="0" animBg="1"/>
      <p:bldP spid="35" grpId="0" animBg="1"/>
      <p:bldP spid="4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123890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Particularly useful to combine masks</a:t>
            </a:r>
          </a:p>
        </p:txBody>
      </p:sp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2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Images operations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48000" y="3553112"/>
            <a:ext cx="3087083" cy="785164"/>
            <a:chOff x="2320892" y="2590800"/>
            <a:chExt cx="3571326" cy="990600"/>
          </a:xfrm>
        </p:grpSpPr>
        <p:sp>
          <p:nvSpPr>
            <p:cNvPr id="30" name="Equal 29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320892" y="2779135"/>
              <a:ext cx="1150665" cy="73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 smtClean="0">
                  <a:solidFill>
                    <a:schemeClr val="tx2">
                      <a:lumMod val="75000"/>
                    </a:schemeClr>
                  </a:solidFill>
                </a:rPr>
                <a:t>Or</a:t>
              </a:r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895600" y="2002025"/>
            <a:ext cx="3239483" cy="785164"/>
            <a:chOff x="2144586" y="2590800"/>
            <a:chExt cx="3747632" cy="990600"/>
          </a:xfrm>
        </p:grpSpPr>
        <p:sp>
          <p:nvSpPr>
            <p:cNvPr id="44" name="Equal 43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144586" y="2779137"/>
              <a:ext cx="1150665" cy="737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b="1" dirty="0" smtClean="0">
                  <a:solidFill>
                    <a:schemeClr val="tx2">
                      <a:lumMod val="75000"/>
                    </a:schemeClr>
                  </a:solidFill>
                </a:rPr>
                <a:t>And</a:t>
              </a:r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959291" y="5297846"/>
            <a:ext cx="3175793" cy="785164"/>
            <a:chOff x="2218267" y="2590800"/>
            <a:chExt cx="3673951" cy="990600"/>
          </a:xfrm>
        </p:grpSpPr>
        <p:sp>
          <p:nvSpPr>
            <p:cNvPr id="50" name="Equal 49"/>
            <p:cNvSpPr/>
            <p:nvPr/>
          </p:nvSpPr>
          <p:spPr>
            <a:xfrm>
              <a:off x="4800600" y="2590800"/>
              <a:ext cx="1091618" cy="990600"/>
            </a:xfrm>
            <a:prstGeom prst="mathEqual">
              <a:avLst>
                <a:gd name="adj1" fmla="val 15756"/>
                <a:gd name="adj2" fmla="val 272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218267" y="2779137"/>
              <a:ext cx="1150665" cy="465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" name="Minus 4"/>
          <p:cNvSpPr/>
          <p:nvPr/>
        </p:nvSpPr>
        <p:spPr>
          <a:xfrm>
            <a:off x="2951971" y="5181600"/>
            <a:ext cx="783096" cy="914400"/>
          </a:xfrm>
          <a:prstGeom prst="mathMinus">
            <a:avLst>
              <a:gd name="adj1" fmla="val 14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620" y="1775601"/>
            <a:ext cx="1173366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762732"/>
            <a:ext cx="1193133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33" y="1762732"/>
            <a:ext cx="1159620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41" y="3413020"/>
            <a:ext cx="1163511" cy="1163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342" y="5051980"/>
            <a:ext cx="1163511" cy="1159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394723"/>
            <a:ext cx="1173366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80" y="3381854"/>
            <a:ext cx="1193133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118269"/>
            <a:ext cx="1173366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5980" y="5105400"/>
            <a:ext cx="1193133" cy="1177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36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4" descr="https://thumbs.dreamstime.com/z/chrome-pipe-collection-realistic-silver-pieces-various-shapes-lengths-30897457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69" b="95462" l="4351" r="86788">
                        <a14:foregroundMark x1="12342" y1="36769" x2="12342" y2="36769"/>
                        <a14:foregroundMark x1="13133" y1="30615" x2="13133" y2="30615"/>
                        <a14:foregroundMark x1="5459" y1="41385" x2="5459" y2="41385"/>
                        <a14:foregroundMark x1="38924" y1="41385" x2="38924" y2="41385"/>
                        <a14:foregroundMark x1="32199" y1="41615" x2="32199" y2="41615"/>
                        <a14:foregroundMark x1="32278" y1="33462" x2="32278" y2="33462"/>
                        <a14:foregroundMark x1="40585" y1="32923" x2="40585" y2="32923"/>
                        <a14:foregroundMark x1="46835" y1="19462" x2="46835" y2="19462"/>
                        <a14:foregroundMark x1="57120" y1="21462" x2="57120" y2="21462"/>
                        <a14:foregroundMark x1="54509" y1="20154" x2="54509" y2="20154"/>
                        <a14:foregroundMark x1="51108" y1="11615" x2="51108" y2="11615"/>
                        <a14:foregroundMark x1="42168" y1="9769" x2="42168" y2="9769"/>
                        <a14:foregroundMark x1="22310" y1="9769" x2="22310" y2="9769"/>
                        <a14:foregroundMark x1="21440" y1="35846" x2="21440" y2="35846"/>
                        <a14:foregroundMark x1="21598" y1="46231" x2="21598" y2="46231"/>
                        <a14:foregroundMark x1="11472" y1="73231" x2="11472" y2="73231"/>
                        <a14:foregroundMark x1="31566" y1="77538" x2="31566" y2="77538"/>
                        <a14:foregroundMark x1="45886" y1="63846" x2="45886" y2="63846"/>
                        <a14:foregroundMark x1="56566" y1="60308" x2="56566" y2="60308"/>
                        <a14:foregroundMark x1="70649" y1="46615" x2="70649" y2="46615"/>
                        <a14:foregroundMark x1="82358" y1="31538" x2="82358" y2="31538"/>
                        <a14:foregroundMark x1="81329" y1="74615" x2="81329" y2="74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46" r="8592" b="3743"/>
          <a:stretch/>
        </p:blipFill>
        <p:spPr bwMode="auto">
          <a:xfrm>
            <a:off x="685800" y="166777"/>
            <a:ext cx="7696200" cy="64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14600" y="2362200"/>
            <a:ext cx="4419600" cy="2286000"/>
          </a:xfrm>
          <a:prstGeom prst="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200" b="1" dirty="0" smtClean="0">
                <a:solidFill>
                  <a:schemeClr val="tx1"/>
                </a:solidFill>
              </a:rPr>
              <a:t>Size and distance</a:t>
            </a:r>
            <a:endParaRPr lang="en-GB" sz="7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GB" b="1" dirty="0" smtClean="0"/>
              <a:t>Distance map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analysis, Segmentation 2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85" y="3205734"/>
            <a:ext cx="2457450" cy="1671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03569" y="1371600"/>
            <a:ext cx="7711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Input: Mask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Output: gray level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Pixel intensity = pixel distance to the mask border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85" y="3205735"/>
            <a:ext cx="2443268" cy="16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39505" y="3404117"/>
            <a:ext cx="2286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71" y="3106644"/>
            <a:ext cx="2474307" cy="1748510"/>
          </a:xfrm>
          <a:prstGeom prst="rect">
            <a:avLst/>
          </a:prstGeom>
          <a:ln w="28575"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stCxn id="5" idx="3"/>
            <a:endCxn id="115" idx="1"/>
          </p:cNvCxnSpPr>
          <p:nvPr/>
        </p:nvCxnSpPr>
        <p:spPr>
          <a:xfrm>
            <a:off x="3168105" y="3480317"/>
            <a:ext cx="1809942" cy="50344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5281477" y="3278422"/>
            <a:ext cx="1908273" cy="1524068"/>
            <a:chOff x="1199375" y="3135418"/>
            <a:chExt cx="1908273" cy="1524068"/>
          </a:xfrm>
          <a:solidFill>
            <a:srgbClr val="4F81BD"/>
          </a:solidFill>
        </p:grpSpPr>
        <p:sp>
          <p:nvSpPr>
            <p:cNvPr id="9" name="Rectangle 8"/>
            <p:cNvSpPr/>
            <p:nvPr/>
          </p:nvSpPr>
          <p:spPr>
            <a:xfrm>
              <a:off x="2286000" y="3657600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flipH="1" flipV="1">
              <a:off x="2291580" y="3491739"/>
              <a:ext cx="32520" cy="133989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2215380" y="3415862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561834" y="3331147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993348" y="3619377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773886" y="3974761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23438" y="4239481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99375" y="3854447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6048" y="4522476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427976" y="4584631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640734" y="3249942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31448" y="3135418"/>
              <a:ext cx="76200" cy="7485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flipH="1" flipV="1">
              <a:off x="1723284" y="3324797"/>
              <a:ext cx="550016" cy="313631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1275576" y="3694232"/>
              <a:ext cx="985024" cy="197642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1504176" y="3732455"/>
              <a:ext cx="756424" cy="852176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2061538" y="3761303"/>
              <a:ext cx="224462" cy="449959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2326170" y="3761303"/>
              <a:ext cx="667178" cy="748473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2374900" y="3726105"/>
              <a:ext cx="391774" cy="242306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2378546" y="3650455"/>
              <a:ext cx="608452" cy="31079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 flipV="1">
              <a:off x="2397596" y="3210274"/>
              <a:ext cx="633852" cy="428154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V="1">
              <a:off x="2368550" y="3440684"/>
              <a:ext cx="202237" cy="178693"/>
            </a:xfrm>
            <a:prstGeom prst="straightConnector1">
              <a:avLst/>
            </a:prstGeom>
            <a:grpFill/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2" name="Straight Arrow Connector 71"/>
          <p:cNvCxnSpPr/>
          <p:nvPr/>
        </p:nvCxnSpPr>
        <p:spPr>
          <a:xfrm flipH="1" flipV="1">
            <a:off x="6373682" y="3634743"/>
            <a:ext cx="34590" cy="127639"/>
          </a:xfrm>
          <a:prstGeom prst="straightConnector1">
            <a:avLst/>
          </a:prstGeom>
          <a:solidFill>
            <a:srgbClr val="4F81BD"/>
          </a:solidFill>
          <a:ln w="19050">
            <a:solidFill>
              <a:srgbClr val="35FD3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296145" y="3559888"/>
            <a:ext cx="76200" cy="74855"/>
          </a:xfrm>
          <a:prstGeom prst="rect">
            <a:avLst/>
          </a:prstGeom>
          <a:solidFill>
            <a:srgbClr val="35F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9" name="Group 68"/>
          <p:cNvGrpSpPr/>
          <p:nvPr/>
        </p:nvGrpSpPr>
        <p:grpSpPr>
          <a:xfrm>
            <a:off x="5285008" y="3837236"/>
            <a:ext cx="1057694" cy="235070"/>
            <a:chOff x="1202906" y="3694232"/>
            <a:chExt cx="1057694" cy="235070"/>
          </a:xfrm>
        </p:grpSpPr>
        <p:sp>
          <p:nvSpPr>
            <p:cNvPr id="99" name="Rectangle 98"/>
            <p:cNvSpPr/>
            <p:nvPr/>
          </p:nvSpPr>
          <p:spPr>
            <a:xfrm>
              <a:off x="1202906" y="3854447"/>
              <a:ext cx="76200" cy="7485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flipH="1">
              <a:off x="1275576" y="3694232"/>
              <a:ext cx="985024" cy="197642"/>
            </a:xfrm>
            <a:prstGeom prst="straightConnector1">
              <a:avLst/>
            </a:prstGeom>
            <a:solidFill>
              <a:srgbClr val="4F81BD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5722836" y="3392946"/>
            <a:ext cx="632566" cy="388486"/>
            <a:chOff x="1640734" y="3249942"/>
            <a:chExt cx="632566" cy="388486"/>
          </a:xfrm>
        </p:grpSpPr>
        <p:sp>
          <p:nvSpPr>
            <p:cNvPr id="102" name="Rectangle 101"/>
            <p:cNvSpPr/>
            <p:nvPr/>
          </p:nvSpPr>
          <p:spPr>
            <a:xfrm>
              <a:off x="1640734" y="3249942"/>
              <a:ext cx="76200" cy="74855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 flipH="1" flipV="1">
              <a:off x="1723284" y="3324797"/>
              <a:ext cx="550016" cy="313631"/>
            </a:xfrm>
            <a:prstGeom prst="straightConnector1">
              <a:avLst/>
            </a:prstGeom>
            <a:solidFill>
              <a:srgbClr val="4F81BD"/>
            </a:solidFill>
            <a:ln w="19050">
              <a:solidFill>
                <a:schemeClr val="tx2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Rectangle 113"/>
          <p:cNvSpPr/>
          <p:nvPr/>
        </p:nvSpPr>
        <p:spPr>
          <a:xfrm>
            <a:off x="6369433" y="3801935"/>
            <a:ext cx="76200" cy="74855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047" y="3116768"/>
            <a:ext cx="2489553" cy="173399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36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3" grpId="0" animBg="1"/>
      <p:bldP spid="1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1613</Words>
  <Application>Microsoft Office PowerPoint</Application>
  <PresentationFormat>On-screen Show (4:3)</PresentationFormat>
  <Paragraphs>392</Paragraphs>
  <Slides>46</Slides>
  <Notes>28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Introduction to image Analysis</vt:lpstr>
      <vt:lpstr>Overview</vt:lpstr>
      <vt:lpstr>Image Analysis, Segmentation 2 Analysis pipelines</vt:lpstr>
      <vt:lpstr>Image Analysis, Segmentation 2 Motivations</vt:lpstr>
      <vt:lpstr>PowerPoint Presentation</vt:lpstr>
      <vt:lpstr>Image analysis, Segmentation 2 Images operations</vt:lpstr>
      <vt:lpstr>Image analysis, Segmentation 2 Images operations</vt:lpstr>
      <vt:lpstr>PowerPoint Presentation</vt:lpstr>
      <vt:lpstr>Distance map</vt:lpstr>
      <vt:lpstr>Distance map</vt:lpstr>
      <vt:lpstr>Image Analysis, Segmentation 2 Skeletonization</vt:lpstr>
      <vt:lpstr>Image Analysis, Segmentation 2 Line detection</vt:lpstr>
      <vt:lpstr>Image analysis, Segmentation 2 Mathematical morphology (MM)</vt:lpstr>
      <vt:lpstr>Image analysis, Segmentation 2 MM, mask filters</vt:lpstr>
      <vt:lpstr>Image analysis, Segmentation 2 MM, mask filters</vt:lpstr>
      <vt:lpstr>MM, mask filtering</vt:lpstr>
      <vt:lpstr>MM, mask filtering</vt:lpstr>
      <vt:lpstr>PowerPoint Presentation</vt:lpstr>
      <vt:lpstr>Watershed</vt:lpstr>
      <vt:lpstr>H-Maxima</vt:lpstr>
      <vt:lpstr>H-Maxima</vt:lpstr>
      <vt:lpstr>H-Watershed</vt:lpstr>
      <vt:lpstr>PowerPoint Presentation</vt:lpstr>
      <vt:lpstr>The Macro Recorder</vt:lpstr>
      <vt:lpstr>The Macro Recorder</vt:lpstr>
      <vt:lpstr>The Macro Recorder</vt:lpstr>
      <vt:lpstr>The Macro Recorder</vt:lpstr>
      <vt:lpstr>PowerPoint Presentation</vt:lpstr>
      <vt:lpstr>PowerPoint Presentation</vt:lpstr>
      <vt:lpstr>MM, mask filtering</vt:lpstr>
      <vt:lpstr>Image Analysis, Segmentation 2 Line detection</vt:lpstr>
      <vt:lpstr>Watershed on gray level images</vt:lpstr>
      <vt:lpstr>Distance map</vt:lpstr>
      <vt:lpstr>Demo</vt:lpstr>
      <vt:lpstr>MM, graylevel filtering</vt:lpstr>
      <vt:lpstr>MM, graylevel filtering</vt:lpstr>
      <vt:lpstr>Image analysis, Segmentation 2 Images operations</vt:lpstr>
      <vt:lpstr>MM, mask filtering</vt:lpstr>
      <vt:lpstr>Image analysis, Segmentation 2 Images operations</vt:lpstr>
      <vt:lpstr>Distance map</vt:lpstr>
      <vt:lpstr>MM, graylevel filtering</vt:lpstr>
      <vt:lpstr>Watershed on gray level images</vt:lpstr>
      <vt:lpstr>PowerPoint Presentation</vt:lpstr>
      <vt:lpstr>Exercise 1</vt:lpstr>
      <vt:lpstr>Exercise 2</vt:lpstr>
      <vt:lpstr>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mpiadmin</dc:creator>
  <cp:lastModifiedBy>mpiadmin</cp:lastModifiedBy>
  <cp:revision>39</cp:revision>
  <dcterms:created xsi:type="dcterms:W3CDTF">2017-09-20T12:26:52Z</dcterms:created>
  <dcterms:modified xsi:type="dcterms:W3CDTF">2017-11-29T11:22:33Z</dcterms:modified>
</cp:coreProperties>
</file>